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4"/>
  </p:sldMasterIdLst>
  <p:notesMasterIdLst>
    <p:notesMasterId r:id="rId83"/>
  </p:notesMasterIdLst>
  <p:handoutMasterIdLst>
    <p:handoutMasterId r:id="rId84"/>
  </p:handoutMasterIdLst>
  <p:sldIdLst>
    <p:sldId id="1475" r:id="rId5"/>
    <p:sldId id="1594" r:id="rId6"/>
    <p:sldId id="1596" r:id="rId7"/>
    <p:sldId id="1598" r:id="rId8"/>
    <p:sldId id="1599" r:id="rId9"/>
    <p:sldId id="1601" r:id="rId10"/>
    <p:sldId id="1602" r:id="rId11"/>
    <p:sldId id="1603" r:id="rId12"/>
    <p:sldId id="1605" r:id="rId13"/>
    <p:sldId id="1604" r:id="rId14"/>
    <p:sldId id="1606" r:id="rId15"/>
    <p:sldId id="1607" r:id="rId16"/>
    <p:sldId id="1608" r:id="rId17"/>
    <p:sldId id="1609" r:id="rId18"/>
    <p:sldId id="1610" r:id="rId19"/>
    <p:sldId id="1611" r:id="rId20"/>
    <p:sldId id="1612" r:id="rId21"/>
    <p:sldId id="1613" r:id="rId22"/>
    <p:sldId id="1614" r:id="rId23"/>
    <p:sldId id="1615" r:id="rId24"/>
    <p:sldId id="1616" r:id="rId25"/>
    <p:sldId id="1617" r:id="rId26"/>
    <p:sldId id="1618" r:id="rId27"/>
    <p:sldId id="1620" r:id="rId28"/>
    <p:sldId id="1619" r:id="rId29"/>
    <p:sldId id="1621" r:id="rId30"/>
    <p:sldId id="1622" r:id="rId31"/>
    <p:sldId id="1623" r:id="rId32"/>
    <p:sldId id="1624" r:id="rId33"/>
    <p:sldId id="1625" r:id="rId34"/>
    <p:sldId id="1627" r:id="rId35"/>
    <p:sldId id="1626" r:id="rId36"/>
    <p:sldId id="1628" r:id="rId37"/>
    <p:sldId id="1629" r:id="rId38"/>
    <p:sldId id="1630" r:id="rId39"/>
    <p:sldId id="1631" r:id="rId40"/>
    <p:sldId id="1632" r:id="rId41"/>
    <p:sldId id="1633" r:id="rId42"/>
    <p:sldId id="1634" r:id="rId43"/>
    <p:sldId id="1635" r:id="rId44"/>
    <p:sldId id="1636" r:id="rId45"/>
    <p:sldId id="1637" r:id="rId46"/>
    <p:sldId id="1643" r:id="rId47"/>
    <p:sldId id="1638" r:id="rId48"/>
    <p:sldId id="1639" r:id="rId49"/>
    <p:sldId id="1640" r:id="rId50"/>
    <p:sldId id="1641" r:id="rId51"/>
    <p:sldId id="1642" r:id="rId52"/>
    <p:sldId id="1644" r:id="rId53"/>
    <p:sldId id="1645" r:id="rId54"/>
    <p:sldId id="1650" r:id="rId55"/>
    <p:sldId id="1646" r:id="rId56"/>
    <p:sldId id="1648" r:id="rId57"/>
    <p:sldId id="1647" r:id="rId58"/>
    <p:sldId id="1651" r:id="rId59"/>
    <p:sldId id="1649" r:id="rId60"/>
    <p:sldId id="1652" r:id="rId61"/>
    <p:sldId id="1653" r:id="rId62"/>
    <p:sldId id="1654" r:id="rId63"/>
    <p:sldId id="1655" r:id="rId64"/>
    <p:sldId id="1656" r:id="rId65"/>
    <p:sldId id="1657" r:id="rId66"/>
    <p:sldId id="1658" r:id="rId67"/>
    <p:sldId id="1660" r:id="rId68"/>
    <p:sldId id="1659" r:id="rId69"/>
    <p:sldId id="1661" r:id="rId70"/>
    <p:sldId id="1662" r:id="rId71"/>
    <p:sldId id="1663" r:id="rId72"/>
    <p:sldId id="1664" r:id="rId73"/>
    <p:sldId id="1665" r:id="rId74"/>
    <p:sldId id="1666" r:id="rId75"/>
    <p:sldId id="1667" r:id="rId76"/>
    <p:sldId id="1668" r:id="rId77"/>
    <p:sldId id="1669" r:id="rId78"/>
    <p:sldId id="1670" r:id="rId79"/>
    <p:sldId id="1671" r:id="rId80"/>
    <p:sldId id="1672" r:id="rId81"/>
    <p:sldId id="1673" r:id="rId82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AD7"/>
    <a:srgbClr val="F6E6EA"/>
    <a:srgbClr val="FAE2F6"/>
    <a:srgbClr val="170981"/>
    <a:srgbClr val="121328"/>
    <a:srgbClr val="8FF9EF"/>
    <a:srgbClr val="993300"/>
    <a:srgbClr val="00CE9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F6BCFA-6BFE-43BD-BDCA-D91751571FD0}" v="720" dt="2023-10-23T05:58:41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5604" autoAdjust="0"/>
  </p:normalViewPr>
  <p:slideViewPr>
    <p:cSldViewPr>
      <p:cViewPr varScale="1">
        <p:scale>
          <a:sx n="75" d="100"/>
          <a:sy n="75" d="100"/>
        </p:scale>
        <p:origin x="141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0"/>
    </p:cViewPr>
  </p:sorterViewPr>
  <p:notesViewPr>
    <p:cSldViewPr>
      <p:cViewPr varScale="1">
        <p:scale>
          <a:sx n="38" d="100"/>
          <a:sy n="38" d="100"/>
        </p:scale>
        <p:origin x="-1530" y="-72"/>
      </p:cViewPr>
      <p:guideLst>
        <p:guide orient="horz" pos="291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5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AEFB011F-2008-4869-970A-A21058A981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387850"/>
            <a:ext cx="5140325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395635D6-6B9D-449A-9E74-711C18BF99D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E84338-AA55-4DBE-8E25-1F02DB94C8FB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3602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265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自己不够，邻居来凑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发扬广大人民群众的力量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举几个例子。 评价一个人如何。看看他</a:t>
            </a:r>
            <a:r>
              <a:rPr lang="en-US" altLang="zh-CN" dirty="0" smtClean="0"/>
              <a:t>community</a:t>
            </a:r>
            <a:r>
              <a:rPr lang="zh-CN" altLang="en-US" dirty="0" smtClean="0"/>
              <a:t>是什么样的。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推荐系统，找导师。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8514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15343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79551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00409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17327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28764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05209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96292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19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40067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76894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60229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46760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27670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77559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76423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53812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18006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87094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47969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29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780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机器学习是基础。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30161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94645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56860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96331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87987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1808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45259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31701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90326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0850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39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8350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228371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44074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88752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244247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32213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92695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465942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802950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91307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022016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49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0817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C6B4EC7-1043-4DA9-BD6C-CB70A96B972F}" type="slidenum">
              <a:rPr lang="en-US" altLang="zh-CN">
                <a:latin typeface="Times New Roman" panose="02020603050405020304" pitchFamily="18" charset="0"/>
              </a:rPr>
              <a:pPr/>
              <a:t>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698500"/>
            <a:ext cx="460216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r>
              <a:rPr lang="zh-CN" altLang="en-US" dirty="0" smtClean="0"/>
              <a:t>把复杂难搞的图结构信息，转换为序列信息。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93119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893597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72766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50340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460989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206294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14844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475784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后面我们会讲</a:t>
            </a:r>
            <a:r>
              <a:rPr lang="en-US" altLang="zh-CN" dirty="0" smtClean="0"/>
              <a:t>smoothing effect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23868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636403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59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20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57381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19909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7289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0592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635044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751553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896046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76181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83142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214576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765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521779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61641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76541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Heurstically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the strategy for recovering features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627635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Heurstically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the strategy for recovering features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703111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Heurstically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the strategy for recovering features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681162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Heurstically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the strategy for recovering features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086958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Heurstically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the strategy for recovering features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908151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77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Heurstically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the strategy for recovering features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851829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1675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en-US" altLang="zh-CN" sz="1200" b="0" i="0" u="none" strike="noStrike" cap="none" baseline="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Thank you!  Due to the time is limited. I can not give the answers of your questions now.</a:t>
            </a:r>
          </a:p>
          <a:p>
            <a:endParaRPr lang="en-US" altLang="zh-CN" sz="1200" b="0" i="0" u="none" strike="noStrike" cap="none" baseline="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r>
              <a:rPr lang="en-US" altLang="zh-CN" sz="1200" b="0" i="0" u="none" strike="noStrike" cap="none" baseline="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But please feel free to contact us with e-mail, we will give your feedback as soon as possible.</a:t>
            </a:r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505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84030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E5358E77-E361-4CD3-A6ED-04F6FF1A13CA}" type="slidenum">
              <a:rPr lang="en-US" altLang="zh-CN" sz="12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5138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9298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98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855997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DE8338-24F7-4FAC-8634-D5A9FBFDCC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9547624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8100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54A715-F960-461F-ACE6-5C5894AE64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466305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F76A6A-4999-49BD-800A-379D7EA5E9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7946173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5E5DBB-AC59-4CAF-A4A8-6560FA0210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017645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F2AFA-2551-47B2-84B7-FEBD4D3776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8758752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0E43F3-9865-4039-9D00-104363F205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955002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188D9C-38BD-4867-94BE-DCA105D646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768620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381000"/>
            <a:ext cx="8458200" cy="60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F50EA7-23B5-4434-9F2F-81537A9A33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660483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B31BA-3C83-4123-80FC-56C4FD38D4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798482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B1F33-1D72-4367-ABA9-104E08FCC4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464849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6A6F05-B267-4FB4-BA08-14810B7C06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3797434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C0D9EA-6CE8-494F-AA63-E91D418AD4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9545771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F2C128-00D5-4627-9984-2293BD7933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201130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0A172C-D729-410C-B8A1-4A5B8F0BD7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185378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597F8-A76D-46EB-9C29-3A7803337C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5635230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140BB5-2C40-457B-8CBF-5A6AE72DB9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070485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BA23F2-FE9D-4859-9F3D-E4FCE6D6A1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598570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56"/>
          <p:cNvSpPr>
            <a:spLocks noChangeArrowheads="1"/>
          </p:cNvSpPr>
          <p:nvPr/>
        </p:nvSpPr>
        <p:spPr bwMode="gray">
          <a:xfrm>
            <a:off x="304800" y="1066800"/>
            <a:ext cx="8410575" cy="46038"/>
          </a:xfrm>
          <a:prstGeom prst="rect">
            <a:avLst/>
          </a:prstGeom>
          <a:gradFill rotWithShape="1">
            <a:gsLst>
              <a:gs pos="0">
                <a:srgbClr val="00CE98">
                  <a:alpha val="50000"/>
                </a:srgbClr>
              </a:gs>
              <a:gs pos="100000">
                <a:srgbClr val="8FF9EF">
                  <a:alpha val="51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zh-CN" altLang="zh-CN" sz="2400"/>
          </a:p>
        </p:txBody>
      </p:sp>
      <p:sp>
        <p:nvSpPr>
          <p:cNvPr id="1027" name="Rectangle 205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84026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20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458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928781" name="Rectangle 20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SimSun" panose="02010600030101010101" pitchFamily="2" charset="-122"/>
              </a:defRPr>
            </a:lvl1pPr>
          </a:lstStyle>
          <a:p>
            <a:fld id="{8E6220A2-6F31-4167-9DBC-A53225D83A9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  <p:sldLayoutId id="2147484022" r:id="rId17"/>
    <p:sldLayoutId id="2147484023" r:id="rId18"/>
  </p:sldLayoutIdLst>
  <p:transition>
    <p:zoom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eepyhunt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efchern@zju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E19251-99AB-4A2B-8C13-88EC787D0876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/>
          </a:p>
        </p:txBody>
      </p:sp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-76200"/>
            <a:ext cx="8077200" cy="3505200"/>
          </a:xfrm>
        </p:spPr>
        <p:txBody>
          <a:bodyPr/>
          <a:lstStyle/>
          <a:p>
            <a:pPr eaLnBrk="1" hangingPunct="1"/>
            <a:r>
              <a:rPr lang="en-US" altLang="zh-CN" sz="6000" dirty="0">
                <a:solidFill>
                  <a:srgbClr val="D1D1F0"/>
                </a:solidFill>
                <a:ea typeface="SimSun" panose="02010600030101010101" pitchFamily="2" charset="-122"/>
              </a:rPr>
              <a:t>Data Mining: </a:t>
            </a:r>
            <a:br>
              <a:rPr lang="en-US" altLang="zh-CN" sz="6000" dirty="0">
                <a:solidFill>
                  <a:srgbClr val="D1D1F0"/>
                </a:solidFill>
                <a:ea typeface="SimSun" panose="02010600030101010101" pitchFamily="2" charset="-122"/>
              </a:rPr>
            </a:br>
            <a:r>
              <a:rPr lang="en-US" altLang="zh-CN" sz="4800" dirty="0">
                <a:solidFill>
                  <a:srgbClr val="D1D1F0"/>
                </a:solidFill>
                <a:ea typeface="SimSun" panose="02010600030101010101" pitchFamily="2" charset="-122"/>
              </a:rPr>
              <a:t>Advanced Techniques</a:t>
            </a:r>
            <a:br>
              <a:rPr lang="en-US" altLang="zh-CN" sz="4800" dirty="0">
                <a:solidFill>
                  <a:srgbClr val="D1D1F0"/>
                </a:solidFill>
                <a:ea typeface="SimSun" panose="02010600030101010101" pitchFamily="2" charset="-122"/>
              </a:rPr>
            </a:br>
            <a:r>
              <a:rPr lang="en-US" altLang="zh-CN" sz="4000" dirty="0">
                <a:solidFill>
                  <a:srgbClr val="D1D1F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6000" dirty="0">
                <a:ea typeface="SimSun" panose="02010600030101010101" pitchFamily="2" charset="-122"/>
              </a:rPr>
              <a:t/>
            </a:r>
            <a:br>
              <a:rPr lang="en-US" altLang="zh-CN" sz="6000" dirty="0">
                <a:ea typeface="SimSun" panose="02010600030101010101" pitchFamily="2" charset="-122"/>
              </a:rPr>
            </a:br>
            <a:r>
              <a:rPr lang="en-US" altLang="zh-CN" sz="1400" dirty="0">
                <a:ea typeface="SimSun" panose="02010600030101010101" pitchFamily="2" charset="-122"/>
              </a:rPr>
              <a:t>  </a:t>
            </a:r>
            <a:r>
              <a:rPr lang="en-US" altLang="zh-CN" sz="6000" dirty="0">
                <a:ea typeface="SimSun" panose="02010600030101010101" pitchFamily="2" charset="-122"/>
              </a:rPr>
              <a:t/>
            </a:r>
            <a:br>
              <a:rPr lang="en-US" altLang="zh-CN" sz="6000" dirty="0">
                <a:ea typeface="SimSun" panose="02010600030101010101" pitchFamily="2" charset="-122"/>
              </a:rPr>
            </a:br>
            <a:r>
              <a:rPr lang="en-US" altLang="zh-CN" sz="5400" dirty="0" smtClean="0">
                <a:ea typeface="SimSun" panose="02010600030101010101" pitchFamily="2" charset="-122"/>
              </a:rPr>
              <a:t>Graph </a:t>
            </a:r>
            <a:r>
              <a:rPr lang="en-US" altLang="zh-CN" sz="5400" dirty="0" smtClean="0">
                <a:ea typeface="SimSun" panose="02010600030101010101" pitchFamily="2" charset="-122"/>
              </a:rPr>
              <a:t>Mining: part 2</a:t>
            </a:r>
            <a:endParaRPr lang="en-US" altLang="zh-CN" sz="2800" dirty="0">
              <a:ea typeface="SimSun" panose="0201060003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072BB9-DCCD-984C-8F23-7D82A5E3E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08450"/>
            <a:ext cx="8534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主讲教师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陈佳伟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u="sng" dirty="0" smtClean="0">
                <a:solidFill>
                  <a:srgbClr val="FF0000"/>
                </a:solidFill>
                <a:ea typeface="宋体" panose="02010600030101010101" pitchFamily="2" charset="-122"/>
                <a:hlinkClick r:id="rId3"/>
              </a:rPr>
              <a:t>sleepyhunt</a:t>
            </a:r>
            <a:r>
              <a:rPr lang="en-US" altLang="zh-CN" dirty="0" smtClean="0">
                <a:ea typeface="宋体" panose="02010600030101010101" pitchFamily="2" charset="-122"/>
                <a:hlinkClick r:id="rId3"/>
              </a:rPr>
              <a:t>@zju.edu.cn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https://jiawei-chen.github.io/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TA: </a:t>
            </a:r>
            <a:r>
              <a:rPr lang="zh-CN" altLang="en-US" dirty="0">
                <a:ea typeface="宋体" panose="02010600030101010101" pitchFamily="2" charset="-122"/>
              </a:rPr>
              <a:t>陈德仿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 smtClean="0">
                <a:ea typeface="宋体" panose="02010600030101010101" pitchFamily="2" charset="-122"/>
                <a:hlinkClick r:id="rId4"/>
              </a:rPr>
              <a:t>defchern@zju.edu.cn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Slides from Sheng </a:t>
            </a:r>
            <a:r>
              <a:rPr lang="en-US" altLang="zh-CN" sz="2400" dirty="0">
                <a:ea typeface="宋体" panose="02010600030101010101" pitchFamily="2" charset="-122"/>
              </a:rPr>
              <a:t>Zhou </a:t>
            </a:r>
            <a:r>
              <a:rPr lang="en-US" altLang="zh-CN" sz="1800" dirty="0">
                <a:ea typeface="宋体" panose="02010600030101010101" pitchFamily="2" charset="-122"/>
              </a:rPr>
              <a:t>https://zhoushengisnoob.github.io/courses/index.html?course=gnn-2022</a:t>
            </a:r>
          </a:p>
        </p:txBody>
      </p:sp>
    </p:spTree>
    <p:extLst>
      <p:ext uri="{BB962C8B-B14F-4D97-AF65-F5344CB8AC3E}">
        <p14:creationId xmlns:p14="http://schemas.microsoft.com/office/powerpoint/2010/main" val="36991123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Motivations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66700" y="1330873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err="1" smtClean="0"/>
              <a:t>Homophily</a:t>
            </a:r>
            <a:r>
              <a:rPr lang="en-US" altLang="zh-CN" dirty="0" smtClean="0"/>
              <a:t> (</a:t>
            </a:r>
            <a:r>
              <a:rPr lang="zh-CN" altLang="en-US" dirty="0" smtClean="0"/>
              <a:t>同质性</a:t>
            </a:r>
            <a:r>
              <a:rPr lang="en-US" altLang="zh-CN" dirty="0" smtClean="0"/>
              <a:t>) assumption</a:t>
            </a:r>
            <a:r>
              <a:rPr lang="en-US" altLang="zh-CN" kern="0" dirty="0" smtClean="0"/>
              <a:t>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Nodes </a:t>
            </a:r>
            <a:r>
              <a:rPr lang="en-US" altLang="zh-CN" sz="2400" kern="0" dirty="0"/>
              <a:t>with similar attributes or features are more likely to be connected or have edges between them.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kern="0" dirty="0" smtClean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5219700" cy="32400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77000" y="3733800"/>
            <a:ext cx="213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 similarity with the graph distance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0155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28600" y="1314581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Neural Message Passing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propagating and aggregating information between nodes in a graph.</a:t>
            </a:r>
            <a:endParaRPr lang="en-US" altLang="zh-CN" sz="2400" kern="0" dirty="0" smtClean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kern="0" dirty="0" smtClean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1" y="2895600"/>
            <a:ext cx="8735509" cy="3124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56847" y="5920409"/>
            <a:ext cx="259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Homophily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assumption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86288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22250" y="1314581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Formal definition</a:t>
            </a:r>
            <a:endParaRPr lang="en-US" altLang="zh-CN" sz="2400" kern="0" dirty="0"/>
          </a:p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  <a:p>
            <a:pPr eaLnBrk="1" hangingPunct="1">
              <a:lnSpc>
                <a:spcPct val="130000"/>
              </a:lnSpc>
            </a:pPr>
            <a:endParaRPr lang="en-US" altLang="zh-CN" sz="2400" kern="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2400" kern="0" dirty="0" smtClean="0"/>
              <a:t>Two key steps: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Aggregate: how to aggregate information from neighbors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Update: how to update the node features based on the information from the neighbors</a:t>
            </a:r>
          </a:p>
          <a:p>
            <a:pPr eaLnBrk="1" hangingPunct="1">
              <a:lnSpc>
                <a:spcPct val="130000"/>
              </a:lnSpc>
            </a:pP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809"/>
          <a:stretch/>
        </p:blipFill>
        <p:spPr>
          <a:xfrm>
            <a:off x="493430" y="1981200"/>
            <a:ext cx="8339420" cy="1447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140" y="3390900"/>
            <a:ext cx="3207657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845567" y="3485516"/>
                <a:ext cx="1732718" cy="610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 sz="2800" b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67" y="3485516"/>
                <a:ext cx="1732718" cy="610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06430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22250" y="1314581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Basic model</a:t>
            </a:r>
          </a:p>
          <a:p>
            <a:pPr eaLnBrk="1" hangingPunct="1">
              <a:lnSpc>
                <a:spcPct val="130000"/>
              </a:lnSpc>
            </a:pPr>
            <a:endParaRPr lang="en-US" altLang="zh-CN" dirty="0"/>
          </a:p>
          <a:p>
            <a:pPr eaLnBrk="1" hangingPunct="1">
              <a:lnSpc>
                <a:spcPct val="130000"/>
              </a:lnSpc>
            </a:pP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endParaRPr lang="en-US" altLang="zh-CN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Aggregate: directly average the information of neighbors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Update: update the node feature via a linear layer: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600"/>
            <a:ext cx="6743700" cy="12342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419600"/>
            <a:ext cx="7175500" cy="6600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620910"/>
            <a:ext cx="6899275" cy="5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261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81000" y="1209741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Generic models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 smtClean="0"/>
              <a:t>Aggregation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dirty="0" smtClean="0"/>
              <a:t>Neighbor Pooling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dirty="0" smtClean="0"/>
              <a:t>Neighbor Normalization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dirty="0" smtClean="0"/>
              <a:t>Neighbor Attention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 smtClean="0"/>
              <a:t>Update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dirty="0" smtClean="0"/>
              <a:t>Concatenation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dirty="0" smtClean="0"/>
              <a:t>Gated Update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endParaRPr lang="en-US" altLang="zh-CN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431784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81000" y="1209741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800" dirty="0"/>
              <a:t>Neighbor </a:t>
            </a:r>
            <a:r>
              <a:rPr lang="en-US" altLang="zh-CN" sz="2800" dirty="0" smtClean="0"/>
              <a:t>Pooling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Mapping a set of vectors from neighbors to a target </a:t>
            </a:r>
            <a:r>
              <a:rPr lang="en-US" altLang="zh-CN" sz="2400" dirty="0"/>
              <a:t>vector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Neighbor </a:t>
            </a:r>
            <a:r>
              <a:rPr lang="en-US" altLang="zh-CN" sz="2400" dirty="0"/>
              <a:t>Pooling maintains permutation invariance by treating neighboring nodes as a </a:t>
            </a:r>
            <a:r>
              <a:rPr lang="en-US" altLang="zh-CN" sz="2400" dirty="0" smtClean="0"/>
              <a:t>set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Mean pooling is the most commonly-used function </a:t>
            </a:r>
          </a:p>
          <a:p>
            <a:pPr eaLnBrk="1" hangingPunct="1">
              <a:lnSpc>
                <a:spcPct val="130000"/>
              </a:lnSpc>
            </a:pPr>
            <a:endParaRPr lang="en-US" altLang="zh-CN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i="1" dirty="0" smtClean="0"/>
              <a:t>This formula can represent any </a:t>
            </a:r>
            <a:r>
              <a:rPr lang="en-US" altLang="zh-CN" sz="2400" i="1" dirty="0"/>
              <a:t>set </a:t>
            </a:r>
            <a:r>
              <a:rPr lang="en-US" altLang="zh-CN" sz="2400" i="1" dirty="0" smtClean="0"/>
              <a:t>function invariant </a:t>
            </a:r>
            <a:r>
              <a:rPr lang="en-US" altLang="zh-CN" sz="2400" i="1" dirty="0"/>
              <a:t>to the </a:t>
            </a:r>
            <a:r>
              <a:rPr lang="en-US" altLang="zh-CN" sz="2400" i="1" dirty="0" smtClean="0"/>
              <a:t>permutation of neighbors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38600"/>
            <a:ext cx="4114800" cy="10962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625993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NIPS’17: Deep sets.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4319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8600" y="1314581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Neighbor </a:t>
            </a:r>
            <a:r>
              <a:rPr lang="en-US" altLang="zh-CN" dirty="0" smtClean="0"/>
              <a:t>Normalization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Motivations: The long-tailed nature of nodes degrees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high-degree </a:t>
            </a:r>
            <a:r>
              <a:rPr lang="en-US" altLang="zh-CN" sz="2400" dirty="0"/>
              <a:t>nodes could dominate the aggregation process 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explosion </a:t>
            </a:r>
            <a:r>
              <a:rPr lang="en-US" altLang="zh-CN" sz="2400" dirty="0" smtClean="0"/>
              <a:t>of feature </a:t>
            </a:r>
            <a:r>
              <a:rPr lang="en-US" altLang="zh-CN" sz="2400" dirty="0"/>
              <a:t>magnitude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u="sng" kern="0" dirty="0" smtClean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57600"/>
            <a:ext cx="7924800" cy="29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3251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Neighbor </a:t>
            </a:r>
            <a:r>
              <a:rPr lang="en-US" altLang="zh-CN" dirty="0" smtClean="0"/>
              <a:t>Normalization: two conventional strategies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Discounted by the degree of the target nodes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dirty="0"/>
          </a:p>
          <a:p>
            <a:pPr lvl="1" eaLnBrk="1" hangingPunct="1">
              <a:lnSpc>
                <a:spcPct val="130000"/>
              </a:lnSpc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Considering the degrees of both the target node and the neighbor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b="1" i="1" dirty="0" smtClean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590800"/>
            <a:ext cx="3276600" cy="11795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5018251"/>
            <a:ext cx="5053012" cy="11254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800" y="6359723"/>
            <a:ext cx="7734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sigir'22 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investigating </a:t>
            </a:r>
            <a:r>
              <a:rPr lang="zh-CN" altLang="en-US" sz="1400" dirty="0"/>
              <a:t>Accuracy-Novelty Performance for Graph-based Collaborative Filtering </a:t>
            </a:r>
          </a:p>
        </p:txBody>
      </p:sp>
    </p:spTree>
    <p:extLst>
      <p:ext uri="{BB962C8B-B14F-4D97-AF65-F5344CB8AC3E}">
        <p14:creationId xmlns:p14="http://schemas.microsoft.com/office/powerpoint/2010/main" val="27102834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52400" y="1295401"/>
            <a:ext cx="8991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Neighbor </a:t>
            </a:r>
            <a:r>
              <a:rPr lang="en-US" altLang="zh-CN" dirty="0" smtClean="0"/>
              <a:t>Attention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The qualities of the information from different nodes are diverse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More similar nodes could be more useful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Introducing edge weights to capture the importance of neighbors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3" y="4038600"/>
            <a:ext cx="4548188" cy="14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9776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19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52400" y="1295401"/>
            <a:ext cx="83058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Graph attention network</a:t>
            </a:r>
          </a:p>
          <a:p>
            <a:pPr eaLnBrk="1" hangingPunct="1">
              <a:lnSpc>
                <a:spcPct val="130000"/>
              </a:lnSpc>
            </a:pPr>
            <a:endParaRPr lang="en-US" altLang="zh-CN" dirty="0"/>
          </a:p>
          <a:p>
            <a:pPr eaLnBrk="1" hangingPunct="1">
              <a:lnSpc>
                <a:spcPct val="130000"/>
              </a:lnSpc>
            </a:pP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Other forms of attention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endParaRPr lang="en-US" altLang="zh-CN" dirty="0" smtClean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57400"/>
            <a:ext cx="6262687" cy="13121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82" y="3886200"/>
            <a:ext cx="5596018" cy="242793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4800" y="6359723"/>
            <a:ext cx="7734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ICLR’18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: graph attention network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365041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103734"/>
                <a:ext cx="8305800" cy="3276600"/>
              </a:xfrm>
              <a:noFill/>
            </p:spPr>
            <p:txBody>
              <a:bodyPr lIns="92075" tIns="46038" rIns="92075" bIns="46038"/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dirty="0" smtClean="0">
                    <a:ea typeface="SimSun" panose="02010600030101010101" pitchFamily="2" charset="-122"/>
                  </a:rPr>
                  <a:t>A graph is a mathematical structure used to model </a:t>
                </a:r>
                <a:r>
                  <a:rPr lang="en-US" altLang="zh-CN" sz="2400" dirty="0" smtClean="0">
                    <a:solidFill>
                      <a:srgbClr val="C00000"/>
                    </a:solidFill>
                    <a:ea typeface="SimSun" panose="02010600030101010101" pitchFamily="2" charset="-122"/>
                  </a:rPr>
                  <a:t>pairwise relations</a:t>
                </a:r>
                <a:r>
                  <a:rPr lang="en-US" altLang="zh-CN" sz="2400" dirty="0" smtClean="0">
                    <a:ea typeface="SimSun" panose="02010600030101010101" pitchFamily="2" charset="-122"/>
                  </a:rPr>
                  <a:t> between objects. 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dirty="0" smtClean="0">
                    <a:ea typeface="SimSun" panose="02010600030101010101" pitchFamily="2" charset="-122"/>
                  </a:rPr>
                  <a:t>Graph can be formally defined as: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03734"/>
                <a:ext cx="8305800" cy="3276600"/>
              </a:xfrm>
              <a:blipFill>
                <a:blip r:embed="rId3"/>
                <a:stretch>
                  <a:fillRect l="-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85" y="3065700"/>
            <a:ext cx="5097470" cy="3271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9945" y="2819907"/>
                <a:ext cx="3733800" cy="3120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30000"/>
                  </a:lnSpc>
                  <a:spcBef>
                    <a:spcPct val="20000"/>
                  </a:spcBef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kern="0" dirty="0">
                    <a:solidFill>
                      <a:srgbClr val="000000"/>
                    </a:solidFill>
                    <a:latin typeface="Calibri" pitchFamily="34" charset="0"/>
                    <a:ea typeface="SimSun" panose="02010600030101010101" pitchFamily="2" charset="-122"/>
                  </a:rPr>
                  <a:t> denotes the set of nodes</a:t>
                </a:r>
              </a:p>
              <a:p>
                <a:pPr marL="742950" lvl="1" indent="-285750">
                  <a:lnSpc>
                    <a:spcPct val="130000"/>
                  </a:lnSpc>
                  <a:spcBef>
                    <a:spcPct val="20000"/>
                  </a:spcBef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400" kern="0" dirty="0">
                    <a:solidFill>
                      <a:srgbClr val="000000"/>
                    </a:solidFill>
                    <a:latin typeface="Calibri" pitchFamily="34" charset="0"/>
                    <a:ea typeface="SimSun" panose="02010600030101010101" pitchFamily="2" charset="-122"/>
                  </a:rPr>
                  <a:t> denotes the set of edges between nodes</a:t>
                </a:r>
              </a:p>
              <a:p>
                <a:pPr marL="742950" lvl="1" indent="-285750">
                  <a:lnSpc>
                    <a:spcPct val="130000"/>
                  </a:lnSpc>
                  <a:spcBef>
                    <a:spcPct val="20000"/>
                  </a:spcBef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kern="0" dirty="0">
                    <a:solidFill>
                      <a:srgbClr val="000000"/>
                    </a:solidFill>
                    <a:latin typeface="Calibri" pitchFamily="34" charset="0"/>
                    <a:ea typeface="SimSun" panose="02010600030101010101" pitchFamily="2" charset="-122"/>
                  </a:rPr>
                  <a:t> denotes the set of features of nodes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5" y="2819907"/>
                <a:ext cx="3733800" cy="3120854"/>
              </a:xfrm>
              <a:prstGeom prst="rect">
                <a:avLst/>
              </a:prstGeom>
              <a:blipFill>
                <a:blip r:embed="rId5"/>
                <a:stretch>
                  <a:fillRect b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04800" y="271732"/>
            <a:ext cx="87836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b="0" kern="0" dirty="0" smtClean="0"/>
              <a:t>Review --- Graph data</a:t>
            </a:r>
            <a:endParaRPr lang="en-US" altLang="zh-CN" kern="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57019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81000" y="1209741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800" dirty="0" smtClean="0"/>
              <a:t>Summary of neighbor aggregation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Neighbor </a:t>
            </a:r>
            <a:r>
              <a:rPr lang="en-US" altLang="zh-CN" sz="2400" dirty="0" smtClean="0"/>
              <a:t>Pooling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Neighbor Normalization 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/>
              <a:t>Neighbor Attention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The key lies on </a:t>
            </a:r>
            <a:r>
              <a:rPr lang="en-US" altLang="zh-CN" dirty="0"/>
              <a:t>maintain permutation </a:t>
            </a:r>
            <a:r>
              <a:rPr lang="en-US" altLang="zh-CN" dirty="0" smtClean="0"/>
              <a:t>invariant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dirty="0" smtClean="0"/>
              <a:t>Which one is better?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According to the specific task and data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400" dirty="0" smtClean="0"/>
              <a:t>“黑猫白猫，能抓老鼠的就是好猫”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Aggregation for complex graph, uncertainty, HIN, dynamic, etc.</a:t>
            </a:r>
          </a:p>
        </p:txBody>
      </p:sp>
    </p:spTree>
    <p:extLst>
      <p:ext uri="{BB962C8B-B14F-4D97-AF65-F5344CB8AC3E}">
        <p14:creationId xmlns:p14="http://schemas.microsoft.com/office/powerpoint/2010/main" val="113316571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1209741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800" dirty="0" smtClean="0"/>
              <a:t>Update function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Integrate the information from the neighbors to update the node embedding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Basic strategies: concatenation and linear combination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Some complex strategies target at mitigating over-smoothing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Definition of </a:t>
            </a:r>
            <a:r>
              <a:rPr lang="en-US" altLang="zh-CN" sz="2400" b="1" dirty="0" err="1">
                <a:ea typeface="Calibri" panose="020F0502020204030204" pitchFamily="34" charset="0"/>
                <a:cs typeface="Calibri" panose="020F0502020204030204" pitchFamily="34" charset="0"/>
              </a:rPr>
              <a:t>Oversmoothing</a:t>
            </a:r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The nodes become more similar with the layer of GNN increasing.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Nodes become </a:t>
            </a:r>
            <a:r>
              <a:rPr lang="en-US" altLang="zh-CN" sz="2400" dirty="0" smtClean="0"/>
              <a:t>indistinguishable.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The negligible 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effect </a:t>
            </a:r>
            <a:r>
              <a:rPr lang="en-US" altLang="zh-CN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of node features.   </a:t>
            </a:r>
            <a:endParaRPr lang="zh-CN" altLang="en-US" sz="2400" dirty="0"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981200" y="2951652"/>
                <a:ext cx="4063356" cy="553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800" b="1"/>
                            <m:t>h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sty m:val="p"/>
                        </m:rPr>
                        <a:rPr lang="zh-CN" altLang="en-US" sz="2800" i="0">
                          <a:latin typeface="Cambria Math" panose="02040503050406030204" pitchFamily="18" charset="0"/>
                        </a:rPr>
                        <m:t>pdate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951652"/>
                <a:ext cx="4063356" cy="553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73054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1209741"/>
            <a:ext cx="8610600" cy="481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800" dirty="0" smtClean="0"/>
              <a:t>A toy example of over-smoothing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We have: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2" eaLnBrk="1" hangingPunct="1">
              <a:lnSpc>
                <a:spcPct val="130000"/>
              </a:lnSpc>
            </a:pPr>
            <a:r>
              <a:rPr lang="en-US" altLang="zh-CN" dirty="0" smtClean="0"/>
              <a:t>regardless of the input features</a:t>
            </a:r>
          </a:p>
          <a:p>
            <a:pPr lvl="2" eaLnBrk="1" hangingPunct="1">
              <a:lnSpc>
                <a:spcPct val="130000"/>
              </a:lnSpc>
            </a:pPr>
            <a:endParaRPr lang="en-US" altLang="zh-CN" dirty="0" smtClean="0"/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524000" y="2133600"/>
                <a:ext cx="5441554" cy="1476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/>
                                  <m:t>h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 smtClean="0">
                                <a:solidFill>
                                  <a:srgbClr val="0D5AD7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acc>
                              <m:accPr>
                                <m:chr m:val="̃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 smtClean="0">
                                <a:solidFill>
                                  <a:srgbClr val="0D5AD7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133600"/>
                <a:ext cx="5441554" cy="1476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133600" y="4572000"/>
                <a:ext cx="4074320" cy="532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zh-CN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 i="1" smtClean="0">
                          <a:solidFill>
                            <a:srgbClr val="0D5AD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>
                  <a:solidFill>
                    <a:srgbClr val="0D5AD7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572000"/>
                <a:ext cx="4074320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04800" y="6359723"/>
            <a:ext cx="7734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Arxiv’23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: A </a:t>
            </a:r>
            <a:r>
              <a:rPr lang="en-US" altLang="zh-CN" sz="1400" dirty="0"/>
              <a:t>survey on </a:t>
            </a:r>
            <a:r>
              <a:rPr lang="en-US" altLang="zh-CN" sz="1400" dirty="0" err="1"/>
              <a:t>oversmoothing</a:t>
            </a:r>
            <a:r>
              <a:rPr lang="en-US" altLang="zh-CN" sz="1400" dirty="0"/>
              <a:t> in graph neural networks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086968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0500" y="1295401"/>
            <a:ext cx="8763000" cy="481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800" b="1" dirty="0" smtClean="0"/>
              <a:t>Concatenate</a:t>
            </a:r>
            <a:r>
              <a:rPr lang="en-US" altLang="zh-CN" sz="2800" dirty="0" smtClean="0"/>
              <a:t> : preserving the inherent information of nodes during the update to mitigate the over-smoothing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Directly </a:t>
            </a:r>
            <a:r>
              <a:rPr lang="en-US" altLang="zh-CN" sz="2400" dirty="0"/>
              <a:t>concatenate the features of the node itself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2" eaLnBrk="1" hangingPunct="1">
              <a:lnSpc>
                <a:spcPct val="130000"/>
              </a:lnSpc>
            </a:pPr>
            <a:endParaRPr lang="en-US" altLang="zh-CN" dirty="0" smtClean="0"/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3048000"/>
            <a:ext cx="8448675" cy="9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35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0500" y="1295401"/>
            <a:ext cx="8763000" cy="481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800" b="1" dirty="0" smtClean="0"/>
              <a:t>LSTM, GRU</a:t>
            </a:r>
            <a:r>
              <a:rPr lang="en-US" altLang="zh-CN" sz="2800" dirty="0" smtClean="0"/>
              <a:t> : Memorize the long-term historical information of the node feature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It can also be replaced by other RNN-type module. </a:t>
            </a:r>
            <a:endParaRPr lang="en-US" altLang="zh-CN" sz="2400" dirty="0"/>
          </a:p>
          <a:p>
            <a:pPr lvl="2" eaLnBrk="1" hangingPunct="1">
              <a:lnSpc>
                <a:spcPct val="130000"/>
              </a:lnSpc>
            </a:pPr>
            <a:endParaRPr lang="en-US" altLang="zh-CN" dirty="0" smtClean="0"/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57435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9946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0500" y="1295401"/>
            <a:ext cx="4838700" cy="481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800" b="1" dirty="0"/>
              <a:t>Jumping Knowledge Connections </a:t>
            </a:r>
            <a:r>
              <a:rPr lang="en-US" altLang="zh-CN" sz="2800" dirty="0" smtClean="0"/>
              <a:t>: utilizing the information from all layers to get the final </a:t>
            </a:r>
            <a:r>
              <a:rPr lang="en-US" altLang="zh-CN" sz="2800" dirty="0" err="1" smtClean="0"/>
              <a:t>embeddings</a:t>
            </a: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2" eaLnBrk="1" hangingPunct="1">
              <a:lnSpc>
                <a:spcPct val="130000"/>
              </a:lnSpc>
            </a:pPr>
            <a:endParaRPr lang="en-US" altLang="zh-CN" dirty="0" smtClean="0"/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780" y="1272878"/>
            <a:ext cx="3124200" cy="51676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4572000"/>
            <a:ext cx="5170680" cy="8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064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0500" y="1295401"/>
            <a:ext cx="8115300" cy="481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800" dirty="0" smtClean="0"/>
              <a:t>How to train a GNN model?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Semi-supervised learning: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Unsupervised (self-supervised) learning: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000" dirty="0" smtClean="0"/>
              <a:t>Formulate as a link prediction task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2" eaLnBrk="1" hangingPunct="1">
              <a:lnSpc>
                <a:spcPct val="130000"/>
              </a:lnSpc>
            </a:pPr>
            <a:endParaRPr lang="en-US" altLang="zh-CN" dirty="0" smtClean="0"/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623839"/>
            <a:ext cx="4876800" cy="1857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3" y="5809851"/>
            <a:ext cx="7729537" cy="7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8435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S</a:t>
            </a:r>
            <a:r>
              <a:rPr lang="en-US" altLang="zh-CN" dirty="0" smtClean="0">
                <a:ea typeface="SimSun" panose="02010600030101010101" pitchFamily="2" charset="-122"/>
              </a:rPr>
              <a:t>patial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23134"/>
            <a:ext cx="8658120" cy="2706065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9600" y="1271136"/>
            <a:ext cx="8115300" cy="481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lnSpc>
                <a:spcPct val="130000"/>
              </a:lnSpc>
              <a:buSzPct val="60000"/>
            </a:pPr>
            <a:r>
              <a:rPr lang="en-US" altLang="zh-CN" sz="2800" dirty="0" err="1"/>
              <a:t>Transductive</a:t>
            </a:r>
            <a:r>
              <a:rPr lang="en-US" altLang="zh-CN" sz="2800" dirty="0"/>
              <a:t> VS. Inductive ?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/>
              <a:t>Lies on how to generate </a:t>
            </a:r>
            <a:r>
              <a:rPr lang="en-US" altLang="zh-CN" sz="2400" dirty="0" err="1" smtClean="0"/>
              <a:t>embeddings</a:t>
            </a:r>
            <a:r>
              <a:rPr lang="en-US" altLang="zh-CN" sz="2400" dirty="0" smtClean="0"/>
              <a:t> in the test set. 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  <a:p>
            <a:pPr lvl="2" eaLnBrk="1" hangingPunct="1">
              <a:lnSpc>
                <a:spcPct val="130000"/>
              </a:lnSpc>
            </a:pPr>
            <a:endParaRPr lang="en-US" altLang="zh-CN" dirty="0" smtClean="0"/>
          </a:p>
          <a:p>
            <a:pPr marL="914400" lvl="2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4774714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Graph </a:t>
            </a:r>
            <a:r>
              <a:rPr lang="en-US" altLang="zh-CN" dirty="0" smtClean="0">
                <a:ea typeface="SimSun" panose="02010600030101010101" pitchFamily="2" charset="-122"/>
              </a:rPr>
              <a:t>Neural </a:t>
            </a:r>
            <a:r>
              <a:rPr lang="en-US" altLang="zh-CN" dirty="0">
                <a:ea typeface="SimSun" panose="02010600030101010101" pitchFamily="2" charset="-122"/>
              </a:rPr>
              <a:t>N</a:t>
            </a:r>
            <a:r>
              <a:rPr lang="en-US" altLang="zh-CN" dirty="0" smtClean="0">
                <a:ea typeface="SimSun" panose="02010600030101010101" pitchFamily="2" charset="-122"/>
              </a:rPr>
              <a:t>etwork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 smtClean="0">
                <a:ea typeface="SimSun" panose="02010600030101010101" pitchFamily="2" charset="-122"/>
              </a:rPr>
              <a:t>…….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</a:t>
            </a:r>
            <a:r>
              <a:rPr lang="en-US" altLang="zh-CN" dirty="0" smtClean="0">
                <a:ea typeface="SimSun" panose="02010600030101010101" pitchFamily="2" charset="-122"/>
              </a:rPr>
              <a:t>neural </a:t>
            </a:r>
            <a:r>
              <a:rPr lang="en-US" altLang="zh-CN" dirty="0" smtClean="0">
                <a:ea typeface="SimSun" panose="02010600030101010101" pitchFamily="2" charset="-122"/>
              </a:rPr>
              <a:t>network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Three perspectives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Spatial Perspective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Spectral Perspective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Loss Perspective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Applications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Promising </a:t>
            </a:r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4081922" y="4183078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9727924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29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190500" y="1295401"/>
                <a:ext cx="8115300" cy="48100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lvl="2" indent="-342900" eaLnBrk="1" hangingPunct="1">
                  <a:lnSpc>
                    <a:spcPct val="130000"/>
                  </a:lnSpc>
                  <a:buSzPct val="60000"/>
                </a:pPr>
                <a:r>
                  <a:rPr lang="en-US" altLang="zh-CN" sz="2800" dirty="0" smtClean="0"/>
                  <a:t>Graph convolution network?</a:t>
                </a:r>
              </a:p>
              <a:p>
                <a:pPr marL="800100" lvl="3" indent="-342900" eaLnBrk="1" hangingPunct="1">
                  <a:lnSpc>
                    <a:spcPct val="130000"/>
                  </a:lnSpc>
                  <a:buSzPct val="60000"/>
                </a:pPr>
                <a:r>
                  <a:rPr lang="en-US" altLang="zh-CN" sz="2400" dirty="0" smtClean="0"/>
                  <a:t>The relation with graph neural network?</a:t>
                </a:r>
              </a:p>
              <a:p>
                <a:pPr marL="342900" lvl="2" indent="-342900" eaLnBrk="1" hangingPunct="1">
                  <a:lnSpc>
                    <a:spcPct val="130000"/>
                  </a:lnSpc>
                  <a:buSzPct val="60000"/>
                </a:pPr>
                <a:r>
                  <a:rPr lang="en-US" altLang="zh-CN" sz="2800" dirty="0" smtClean="0"/>
                  <a:t>What is convolution </a:t>
                </a:r>
                <a:r>
                  <a:rPr lang="zh-CN" altLang="en-US" sz="2800" dirty="0" smtClean="0"/>
                  <a:t>（卷积）</a:t>
                </a:r>
                <a:r>
                  <a:rPr lang="en-US" altLang="zh-CN" sz="2800" dirty="0" smtClean="0"/>
                  <a:t>?</a:t>
                </a:r>
              </a:p>
              <a:p>
                <a:pPr marL="457200" lvl="3" indent="0" eaLnBrk="1" hangingPunct="1">
                  <a:lnSpc>
                    <a:spcPct val="130000"/>
                  </a:lnSpc>
                  <a:buSzPct val="60000"/>
                  <a:buNone/>
                </a:pPr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/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zh-CN" altLang="en-US" dirty="0" smtClean="0"/>
                  <a:t>卷：</a:t>
                </a:r>
                <a:r>
                  <a:rPr lang="en-US" altLang="zh-CN" dirty="0"/>
                  <a:t>invert the </a:t>
                </a:r>
                <a:r>
                  <a:rPr lang="en-US" altLang="zh-CN" dirty="0" smtClean="0"/>
                  <a:t>function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 smtClean="0"/>
                  <a:t>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zh-CN" altLang="en-US" dirty="0" smtClean="0"/>
                  <a:t>积：</a:t>
                </a:r>
                <a:r>
                  <a:rPr lang="en-US" altLang="zh-CN" dirty="0" smtClean="0"/>
                  <a:t>cumulate the value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marL="457200" lvl="1" indent="0" eaLnBrk="1" hangingPunct="1">
                  <a:lnSpc>
                    <a:spcPct val="130000"/>
                  </a:lnSpc>
                  <a:buNone/>
                </a:pPr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/>
              </a:p>
              <a:p>
                <a:pPr lvl="2" eaLnBrk="1" hangingPunct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marL="914400" lvl="2" indent="0" eaLnBrk="1" hangingPunct="1">
                  <a:lnSpc>
                    <a:spcPct val="130000"/>
                  </a:lnSpc>
                  <a:buNone/>
                </a:pPr>
                <a:endParaRPr lang="en-US" altLang="zh-CN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" y="1295401"/>
                <a:ext cx="8115300" cy="4810059"/>
              </a:xfrm>
              <a:prstGeom prst="rect">
                <a:avLst/>
              </a:prstGeom>
              <a:blipFill>
                <a:blip r:embed="rId3"/>
                <a:stretch>
                  <a:fillRect l="-3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276600"/>
            <a:ext cx="4724400" cy="9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548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Review---</a:t>
            </a:r>
            <a:r>
              <a:rPr lang="en-US" altLang="zh-CN" dirty="0"/>
              <a:t>Matrix </a:t>
            </a:r>
            <a:r>
              <a:rPr lang="en-US" altLang="zh-CN" dirty="0" smtClean="0"/>
              <a:t>factorization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5352919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 smtClean="0"/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 Sheng Zhou </a:t>
            </a:r>
            <a:endParaRPr lang="zh-CN" altLang="en-US" sz="12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309058"/>
            <a:ext cx="84582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kern="0" dirty="0" smtClean="0"/>
              <a:t>Matrix factorization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factorizing </a:t>
            </a:r>
            <a:r>
              <a:rPr lang="en-US" altLang="zh-CN" sz="2400" kern="0" dirty="0"/>
              <a:t>a matrix </a:t>
            </a:r>
            <a:r>
              <a:rPr lang="en-US" altLang="zh-CN" sz="2400" kern="0" dirty="0" smtClean="0"/>
              <a:t>into a product of two </a:t>
            </a:r>
            <a:r>
              <a:rPr lang="en-US" altLang="zh-CN" sz="2400" kern="0" dirty="0"/>
              <a:t>lower-dimensional </a:t>
            </a:r>
            <a:r>
              <a:rPr lang="en-US" altLang="zh-CN" sz="2400" kern="0" dirty="0" smtClean="0"/>
              <a:t>matrices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/>
              <a:t>The goal is to approximate the original matrix by capturing its underlying structure and patterns</a:t>
            </a:r>
            <a:endParaRPr lang="en-US" altLang="zh-CN" sz="2400" kern="0" dirty="0" smtClean="0"/>
          </a:p>
          <a:p>
            <a:pPr lvl="1"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487573"/>
            <a:ext cx="5656481" cy="15104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2027" y="4419600"/>
            <a:ext cx="3232254" cy="26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kern="0" dirty="0" smtClean="0"/>
              <a:t>W, H: embedding 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kern="0" dirty="0" smtClean="0"/>
              <a:t>of nodes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kern="0" dirty="0" smtClean="0"/>
              <a:t>V: graph features</a:t>
            </a:r>
          </a:p>
        </p:txBody>
      </p:sp>
    </p:spTree>
    <p:extLst>
      <p:ext uri="{BB962C8B-B14F-4D97-AF65-F5344CB8AC3E}">
        <p14:creationId xmlns:p14="http://schemas.microsoft.com/office/powerpoint/2010/main" val="314851703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kern="0" dirty="0" smtClean="0">
                <a:ea typeface="SimSun" panose="02010600030101010101" pitchFamily="2" charset="-122"/>
              </a:rPr>
              <a:t>Convolutional network in computer vision</a:t>
            </a:r>
          </a:p>
          <a:p>
            <a:pPr lvl="1">
              <a:lnSpc>
                <a:spcPct val="130000"/>
              </a:lnSpc>
            </a:pPr>
            <a:r>
              <a:rPr lang="en-US" altLang="zh-CN" kern="0" dirty="0" smtClean="0">
                <a:ea typeface="SimSun" panose="02010600030101010101" pitchFamily="2" charset="-122"/>
              </a:rPr>
              <a:t> Motivations</a:t>
            </a:r>
          </a:p>
          <a:p>
            <a:pPr lvl="2">
              <a:lnSpc>
                <a:spcPct val="130000"/>
              </a:lnSpc>
            </a:pPr>
            <a:r>
              <a:rPr lang="en-US" altLang="zh-CN" sz="2200" b="1" dirty="0"/>
              <a:t>T</a:t>
            </a:r>
            <a:r>
              <a:rPr lang="en-US" altLang="zh-CN" sz="2200" b="1" dirty="0" smtClean="0"/>
              <a:t>ranslation invariance (</a:t>
            </a:r>
            <a:r>
              <a:rPr lang="zh-CN" altLang="en-US" sz="2200" b="1" dirty="0" smtClean="0"/>
              <a:t>平移不变性）</a:t>
            </a:r>
            <a:r>
              <a:rPr lang="en-US" altLang="zh-CN" sz="2200" dirty="0" smtClean="0"/>
              <a:t>: </a:t>
            </a:r>
            <a:r>
              <a:rPr lang="en-US" altLang="zh-CN" sz="2200" dirty="0"/>
              <a:t>the performance of the vision model does not change when the position of object is </a:t>
            </a:r>
            <a:r>
              <a:rPr lang="en-US" altLang="zh-CN" sz="2200" dirty="0" smtClean="0"/>
              <a:t>moved</a:t>
            </a:r>
          </a:p>
          <a:p>
            <a:pPr lvl="2">
              <a:lnSpc>
                <a:spcPct val="130000"/>
              </a:lnSpc>
            </a:pPr>
            <a:r>
              <a:rPr lang="en-US" altLang="zh-CN" sz="2200" b="1" dirty="0" smtClean="0"/>
              <a:t>Locality (</a:t>
            </a:r>
            <a:r>
              <a:rPr lang="zh-CN" altLang="en-US" sz="2200" b="1" dirty="0" smtClean="0"/>
              <a:t>局部性）</a:t>
            </a:r>
            <a:r>
              <a:rPr lang="en-US" altLang="zh-CN" sz="2200" dirty="0" smtClean="0"/>
              <a:t>:  </a:t>
            </a:r>
            <a:r>
              <a:rPr lang="en-US" altLang="zh-CN" sz="2200" dirty="0"/>
              <a:t>pixels that are close to each other are more likely to be semantically related or part of the same object than pixels that are far </a:t>
            </a:r>
            <a:r>
              <a:rPr lang="en-US" altLang="zh-CN" sz="2200" dirty="0" smtClean="0"/>
              <a:t>apart</a:t>
            </a:r>
          </a:p>
          <a:p>
            <a:pPr lvl="2">
              <a:lnSpc>
                <a:spcPct val="130000"/>
              </a:lnSpc>
            </a:pPr>
            <a:r>
              <a:rPr lang="en-US" altLang="zh-CN" sz="2200" b="1" dirty="0" smtClean="0"/>
              <a:t>Efficiency &amp; few parameters: </a:t>
            </a:r>
            <a:r>
              <a:rPr lang="en-US" altLang="zh-CN" sz="2200" dirty="0" smtClean="0"/>
              <a:t>the large scale of the pixels</a:t>
            </a:r>
          </a:p>
          <a:p>
            <a:pPr lvl="2">
              <a:lnSpc>
                <a:spcPct val="130000"/>
              </a:lnSpc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15018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kern="0" dirty="0" smtClean="0">
                <a:ea typeface="SimSun" panose="02010600030101010101" pitchFamily="2" charset="-122"/>
              </a:rPr>
              <a:t>Convolutional network in computer vision</a:t>
            </a: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05000"/>
            <a:ext cx="7848600" cy="10199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840897"/>
            <a:ext cx="6781800" cy="38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333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1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kern="0" dirty="0" smtClean="0">
                <a:ea typeface="SimSun" panose="02010600030101010101" pitchFamily="2" charset="-122"/>
              </a:rPr>
              <a:t>Convolutional network in computer vision</a:t>
            </a: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05000"/>
            <a:ext cx="7848600" cy="10199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200400"/>
            <a:ext cx="2965029" cy="349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19475"/>
            <a:ext cx="37052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635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382000" cy="105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kern="0" dirty="0" smtClean="0">
                <a:ea typeface="SimSun" panose="02010600030101010101" pitchFamily="2" charset="-122"/>
              </a:rPr>
              <a:t>Transfer convolutional network to graph</a:t>
            </a: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3505200"/>
            <a:ext cx="19199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Translation </a:t>
            </a:r>
            <a:endParaRPr lang="en-US" altLang="zh-CN" sz="28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invariance 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438400"/>
            <a:ext cx="1408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Locality 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下箭头 14"/>
          <p:cNvSpPr/>
          <p:nvPr/>
        </p:nvSpPr>
        <p:spPr bwMode="auto">
          <a:xfrm rot="16200000">
            <a:off x="3521738" y="2458760"/>
            <a:ext cx="228600" cy="5334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0D5AD7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632037" y="2438400"/>
            <a:ext cx="4251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Homophily</a:t>
            </a:r>
            <a:r>
              <a:rPr lang="en-US" altLang="zh-CN" sz="2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Local structure 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下箭头 16"/>
          <p:cNvSpPr/>
          <p:nvPr/>
        </p:nvSpPr>
        <p:spPr bwMode="auto">
          <a:xfrm rot="16200000">
            <a:off x="3521738" y="3715553"/>
            <a:ext cx="228600" cy="5334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0D5AD7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800600" y="5168442"/>
            <a:ext cx="4147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Large-scale &amp; sparse graph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8200" y="4953000"/>
            <a:ext cx="22390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Efficiency &amp;</a:t>
            </a:r>
          </a:p>
          <a:p>
            <a:r>
              <a:rPr lang="en-US" altLang="zh-CN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Low Memory </a:t>
            </a:r>
          </a:p>
        </p:txBody>
      </p:sp>
      <p:sp>
        <p:nvSpPr>
          <p:cNvPr id="21" name="下箭头 20"/>
          <p:cNvSpPr/>
          <p:nvPr/>
        </p:nvSpPr>
        <p:spPr bwMode="auto">
          <a:xfrm rot="16200000">
            <a:off x="3521738" y="5163353"/>
            <a:ext cx="228600" cy="5334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0D5AD7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38700" y="3873043"/>
            <a:ext cx="2353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Generalization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6199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38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kern="0" dirty="0" smtClean="0">
                <a:ea typeface="SimSun" panose="02010600030101010101" pitchFamily="2" charset="-122"/>
              </a:rPr>
              <a:t>Challenges:</a:t>
            </a: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Permutation invariance</a:t>
            </a:r>
          </a:p>
          <a:p>
            <a:pPr lvl="1">
              <a:lnSpc>
                <a:spcPct val="130000"/>
              </a:lnSpc>
            </a:pPr>
            <a:r>
              <a:rPr lang="en-US" altLang="zh-CN" dirty="0" err="1" smtClean="0">
                <a:ea typeface="Calibri" panose="020F0502020204030204" pitchFamily="34" charset="0"/>
                <a:cs typeface="Calibri" panose="020F0502020204030204" pitchFamily="34" charset="0"/>
              </a:rPr>
              <a:t>Undefination</a:t>
            </a: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 of f(x,y-1)?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Varying number of neighbors </a:t>
            </a:r>
          </a:p>
          <a:p>
            <a:pPr lvl="2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hard to define convolution kernel </a:t>
            </a:r>
            <a:endParaRPr lang="zh-CN" altLang="en-US" dirty="0"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905000"/>
            <a:ext cx="6362700" cy="270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2322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38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b="1" dirty="0"/>
              <a:t>Fourier </a:t>
            </a:r>
            <a:r>
              <a:rPr lang="en-US" altLang="zh-CN" b="1" dirty="0"/>
              <a:t>T</a:t>
            </a:r>
            <a:r>
              <a:rPr lang="en-US" altLang="zh-CN" b="1" dirty="0" smtClean="0"/>
              <a:t>ransform</a:t>
            </a:r>
            <a:r>
              <a:rPr lang="en-US" altLang="zh-CN" kern="0" dirty="0" smtClean="0">
                <a:ea typeface="SimSun" panose="02010600030101010101" pitchFamily="2" charset="-122"/>
              </a:rPr>
              <a:t>:  </a:t>
            </a:r>
            <a:r>
              <a:rPr lang="en-US" altLang="zh-CN" dirty="0"/>
              <a:t>a linear integral transformation that converts </a:t>
            </a:r>
            <a:r>
              <a:rPr lang="en-US" altLang="zh-CN" b="1" dirty="0"/>
              <a:t>time-domain signals </a:t>
            </a:r>
            <a:r>
              <a:rPr lang="en-US" altLang="zh-CN" dirty="0"/>
              <a:t>into </a:t>
            </a:r>
            <a:r>
              <a:rPr lang="en-US" altLang="zh-CN" b="1" dirty="0"/>
              <a:t>frequency-domain signals</a:t>
            </a:r>
            <a:endParaRPr lang="en-US" altLang="zh-CN" b="1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" y="3581400"/>
            <a:ext cx="896383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787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533400" y="1219200"/>
                <a:ext cx="83820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b="1" dirty="0" smtClean="0"/>
                  <a:t>Fourier </a:t>
                </a:r>
                <a:r>
                  <a:rPr lang="en-US" altLang="zh-CN" b="1" dirty="0"/>
                  <a:t>T</a:t>
                </a:r>
                <a:r>
                  <a:rPr lang="en-US" altLang="zh-CN" b="1" dirty="0" smtClean="0"/>
                  <a:t>ransform</a:t>
                </a:r>
                <a:r>
                  <a:rPr lang="en-US" altLang="zh-CN" kern="0" dirty="0" smtClean="0">
                    <a:ea typeface="SimSun" panose="02010600030101010101" pitchFamily="2" charset="-122"/>
                  </a:rPr>
                  <a:t>:  </a:t>
                </a:r>
                <a:r>
                  <a:rPr lang="en-US" altLang="zh-CN" dirty="0" smtClean="0"/>
                  <a:t>converts </a:t>
                </a:r>
                <a:r>
                  <a:rPr lang="en-US" altLang="zh-CN" b="1" dirty="0"/>
                  <a:t>time-domain signals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 </a:t>
                </a:r>
                <a:r>
                  <a:rPr lang="en-US" altLang="zh-CN" dirty="0" smtClean="0"/>
                  <a:t>into </a:t>
                </a:r>
                <a:r>
                  <a:rPr lang="en-US" altLang="zh-CN" b="1" dirty="0"/>
                  <a:t>frequency-domain </a:t>
                </a:r>
                <a:r>
                  <a:rPr lang="en-US" altLang="zh-CN" b="1" dirty="0" smtClean="0"/>
                  <a:t>signals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kern="0" dirty="0" smtClean="0">
                    <a:ea typeface="SimSun" panose="02010600030101010101" pitchFamily="2" charset="-122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kern="0" dirty="0" smtClean="0">
                    <a:ea typeface="SimSun" panose="02010600030101010101" pitchFamily="2" charset="-122"/>
                  </a:rPr>
                  <a:t>Express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 smtClean="0"/>
                  <a:t>as a combination of </a:t>
                </a:r>
                <a:r>
                  <a:rPr lang="en-US" altLang="zh-CN" dirty="0"/>
                  <a:t>sine and cosine waves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𝜋𝜇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kern="0" dirty="0" smtClean="0">
                    <a:ea typeface="SimSun" panose="02010600030101010101" pitchFamily="2" charset="-122"/>
                  </a:rPr>
                  <a:t>, weighted by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altLang="zh-CN" kern="0" dirty="0" smtClean="0">
                    <a:ea typeface="SimSun" panose="02010600030101010101" pitchFamily="2" charset="-122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𝜋𝜇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kern="0" dirty="0" smtClean="0">
                    <a:ea typeface="SimSun" panose="02010600030101010101" pitchFamily="2" charset="-122"/>
                  </a:rPr>
                  <a:t> is the basis. </a:t>
                </a: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SimSun" panose="02010600030101010101" pitchFamily="2" charset="-122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219200"/>
                <a:ext cx="8382000" cy="5486400"/>
              </a:xfrm>
              <a:prstGeom prst="rect">
                <a:avLst/>
              </a:prstGeom>
              <a:blipFill>
                <a:blip r:embed="rId3"/>
                <a:stretch>
                  <a:fillRect l="-364" b="-3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209800" y="2678138"/>
                <a:ext cx="4401333" cy="2058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zh-CN" altLang="en-US" sz="28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zh-CN" altLang="en-US" sz="2800" i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nary>
                              <m:naryPr>
                                <m:limLoc m:val="subSup"/>
                                <m:grow m:val="on"/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sub>
                              <m:sup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+∞</m:t>
                                </m:r>
                              </m:sup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nary>
                            <m:r>
                              <a:rPr lang="zh-CN" altLang="en-US" sz="28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8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𝜋𝜇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  <m:mr>
                          <m:e>
                            <m:r>
                              <a:rPr lang="zh-CN" altLang="en-US" sz="280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8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800" i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nary>
                              <m:naryPr>
                                <m:limLoc m:val="subSup"/>
                                <m:grow m:val="on"/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sub>
                              <m:sup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+∞</m:t>
                                </m:r>
                              </m:sup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zh-CN" altLang="en-US" sz="28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zh-CN" altLang="en-US" sz="2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𝜋𝜇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678138"/>
                <a:ext cx="4401333" cy="2058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19119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762000" y="1162050"/>
                <a:ext cx="83820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b="1" dirty="0"/>
                  <a:t>Euler's </a:t>
                </a:r>
                <a:r>
                  <a:rPr lang="en-US" altLang="zh-CN" b="1" dirty="0" smtClean="0"/>
                  <a:t>formula</a:t>
                </a:r>
                <a:r>
                  <a:rPr lang="en-US" altLang="zh-CN" dirty="0" smtClean="0"/>
                  <a:t>: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kern="0" dirty="0" smtClean="0">
                    <a:ea typeface="SimSun" panose="02010600030101010101" pitchFamily="2" charset="-122"/>
                  </a:rPr>
                  <a:t>Understanding the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𝜋𝜇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/>
                  <a:t>sine and cosine </a:t>
                </a:r>
                <a:r>
                  <a:rPr lang="en-US" altLang="zh-CN" dirty="0" smtClean="0"/>
                  <a:t>waves with different frequencies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SimSun" panose="02010600030101010101" pitchFamily="2" charset="-122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1162050"/>
                <a:ext cx="8382000" cy="5486400"/>
              </a:xfrm>
              <a:prstGeom prst="rect">
                <a:avLst/>
              </a:prstGeom>
              <a:blipFill>
                <a:blip r:embed="rId3"/>
                <a:stretch>
                  <a:fillRect l="-2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828800"/>
            <a:ext cx="29432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838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62000" y="1162050"/>
            <a:ext cx="838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sine and cosine </a:t>
            </a:r>
            <a:r>
              <a:rPr lang="en-US" altLang="zh-CN" dirty="0" smtClean="0"/>
              <a:t>waves:</a:t>
            </a: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934322"/>
            <a:ext cx="5943600" cy="4818903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 bwMode="auto">
          <a:xfrm>
            <a:off x="8534400" y="1752600"/>
            <a:ext cx="0" cy="449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315200" y="1609725"/>
                <a:ext cx="1447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altLang="zh-CN" dirty="0" smtClean="0"/>
                  <a:t>Small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 marL="0" lvl="1"/>
                <a:r>
                  <a:rPr lang="en-US" altLang="zh-CN" kern="0" dirty="0" smtClean="0">
                    <a:ea typeface="SimSun" panose="02010600030101010101" pitchFamily="2" charset="-122"/>
                  </a:rPr>
                  <a:t>Smoothing</a:t>
                </a:r>
                <a:endParaRPr lang="en-US" altLang="zh-CN" kern="0" dirty="0">
                  <a:ea typeface="SimSun" panose="02010600030101010101" pitchFamily="2" charset="-122"/>
                </a:endParaRPr>
              </a:p>
              <a:p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609725"/>
                <a:ext cx="1447800" cy="923330"/>
              </a:xfrm>
              <a:prstGeom prst="rect">
                <a:avLst/>
              </a:prstGeom>
              <a:blipFill>
                <a:blip r:embed="rId4"/>
                <a:stretch>
                  <a:fillRect l="-3361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315200" y="5744170"/>
                <a:ext cx="1447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altLang="zh-CN" dirty="0" smtClean="0"/>
                  <a:t>Large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 marL="0" lvl="1"/>
                <a:r>
                  <a:rPr lang="en-US" altLang="zh-CN" kern="0" dirty="0">
                    <a:ea typeface="SimSun" panose="02010600030101010101" pitchFamily="2" charset="-122"/>
                  </a:rPr>
                  <a:t>oscillation</a:t>
                </a:r>
              </a:p>
              <a:p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5744170"/>
                <a:ext cx="1447800" cy="923330"/>
              </a:xfrm>
              <a:prstGeom prst="rect">
                <a:avLst/>
              </a:prstGeom>
              <a:blipFill>
                <a:blip r:embed="rId5"/>
                <a:stretch>
                  <a:fillRect l="-3361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56253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39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162050"/>
            <a:ext cx="8534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/>
              <a:t>Advantages of </a:t>
            </a:r>
            <a:r>
              <a:rPr lang="en-US" altLang="zh-CN" b="1" dirty="0"/>
              <a:t>Fourier </a:t>
            </a:r>
            <a:r>
              <a:rPr lang="en-US" altLang="zh-CN" b="1" dirty="0" smtClean="0"/>
              <a:t>Transform</a:t>
            </a:r>
            <a:r>
              <a:rPr lang="en-US" altLang="zh-CN" dirty="0" smtClean="0"/>
              <a:t>: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Disentangle the original signals according to the frequencies</a:t>
            </a:r>
          </a:p>
          <a:p>
            <a:pPr lvl="2">
              <a:lnSpc>
                <a:spcPct val="130000"/>
              </a:lnSpc>
            </a:pPr>
            <a:r>
              <a:rPr lang="en-US" altLang="zh-CN" dirty="0" smtClean="0"/>
              <a:t>Different level of smoothing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Operation on the frequency domain, e.g., filtering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Facilitate convolution</a:t>
            </a:r>
          </a:p>
          <a:p>
            <a:pPr lvl="2">
              <a:lnSpc>
                <a:spcPct val="130000"/>
              </a:lnSpc>
            </a:pPr>
            <a:r>
              <a:rPr lang="en-US" altLang="zh-CN" dirty="0"/>
              <a:t>The </a:t>
            </a:r>
            <a:r>
              <a:rPr lang="en-US" altLang="zh-CN" b="1" dirty="0"/>
              <a:t>convolution</a:t>
            </a:r>
            <a:r>
              <a:rPr lang="en-US" altLang="zh-CN" dirty="0"/>
              <a:t> of two functions can be written as the inverse Fourier transform of the </a:t>
            </a:r>
            <a:r>
              <a:rPr lang="en-US" altLang="zh-CN" b="1" dirty="0"/>
              <a:t>product</a:t>
            </a:r>
            <a:r>
              <a:rPr lang="en-US" altLang="zh-CN" dirty="0"/>
              <a:t> of the Fourier transforms of these two functions.</a:t>
            </a:r>
            <a:endParaRPr lang="en-US" altLang="zh-CN" dirty="0" smtClean="0"/>
          </a:p>
          <a:p>
            <a:pPr lvl="2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13" y="5334000"/>
            <a:ext cx="4771373" cy="8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0367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Review-</a:t>
            </a:r>
            <a:r>
              <a:rPr lang="en-US" altLang="zh-CN" dirty="0" smtClean="0">
                <a:ea typeface="SimSun" panose="02010600030101010101" pitchFamily="2" charset="-122"/>
              </a:rPr>
              <a:t>--Random </a:t>
            </a:r>
            <a:r>
              <a:rPr lang="en-US" altLang="zh-CN" dirty="0">
                <a:ea typeface="SimSun" panose="02010600030101010101" pitchFamily="2" charset="-122"/>
              </a:rPr>
              <a:t>w</a:t>
            </a:r>
            <a:r>
              <a:rPr lang="en-US" altLang="zh-CN" dirty="0" smtClean="0">
                <a:ea typeface="SimSun" panose="02010600030101010101" pitchFamily="2" charset="-122"/>
              </a:rPr>
              <a:t>alk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84" y="6409420"/>
            <a:ext cx="178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Slide </a:t>
            </a:r>
            <a:r>
              <a:rPr lang="en-US" altLang="zh-CN" sz="1200" dirty="0" smtClean="0"/>
              <a:t>from Sheng Zhou </a:t>
            </a:r>
            <a:endParaRPr lang="zh-CN" altLang="en-US" sz="12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Node representation via random walk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Performing random walk on graph to generate multiple sequences of nodes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utilizing </a:t>
            </a:r>
            <a:r>
              <a:rPr lang="en-US" altLang="zh-CN" dirty="0" smtClean="0"/>
              <a:t>word</a:t>
            </a:r>
            <a:r>
              <a:rPr lang="en-US" altLang="zh-CN" dirty="0" smtClean="0"/>
              <a:t>2vec </a:t>
            </a:r>
            <a:r>
              <a:rPr lang="en-US" altLang="zh-CN" dirty="0" smtClean="0"/>
              <a:t>technique to get the node representation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96214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1524000"/>
            <a:ext cx="8534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/>
              <a:t>Spectrum on graph</a:t>
            </a:r>
          </a:p>
          <a:p>
            <a:pPr>
              <a:lnSpc>
                <a:spcPct val="130000"/>
              </a:lnSpc>
            </a:pPr>
            <a:r>
              <a:rPr lang="en-US" altLang="zh-CN" dirty="0" smtClean="0"/>
              <a:t>The key lies on finding a proper space of basis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Indicating different levels of smoothing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Capturing graph structure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Orthogonal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Easy calculation</a:t>
            </a:r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73916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5300" y="1371600"/>
            <a:ext cx="8153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Laplace </a:t>
            </a:r>
            <a:r>
              <a:rPr lang="en-US" altLang="zh-CN" dirty="0" smtClean="0"/>
              <a:t>operator captures smoothing of a function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 the divergence of the gradient of a scalar </a:t>
            </a:r>
            <a:r>
              <a:rPr lang="en-US" altLang="zh-CN" dirty="0" smtClean="0"/>
              <a:t>function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the Laplacian </a:t>
            </a:r>
            <a:r>
              <a:rPr lang="en-US" altLang="zh-CN" dirty="0" err="1"/>
              <a:t>Δ</a:t>
            </a:r>
            <a:r>
              <a:rPr lang="en-US" altLang="zh-CN" i="1" dirty="0" err="1"/>
              <a:t>f</a:t>
            </a:r>
            <a:r>
              <a:rPr lang="en-US" altLang="zh-CN" dirty="0"/>
              <a:t> (</a:t>
            </a:r>
            <a:r>
              <a:rPr lang="en-US" altLang="zh-CN" i="1" dirty="0"/>
              <a:t>p</a:t>
            </a:r>
            <a:r>
              <a:rPr lang="en-US" altLang="zh-CN" dirty="0"/>
              <a:t>) of a function </a:t>
            </a:r>
            <a:r>
              <a:rPr lang="en-US" altLang="zh-CN" i="1" dirty="0"/>
              <a:t>f</a:t>
            </a:r>
            <a:r>
              <a:rPr lang="en-US" altLang="zh-CN" dirty="0"/>
              <a:t> at a point </a:t>
            </a:r>
            <a:r>
              <a:rPr lang="en-US" altLang="zh-CN" i="1" dirty="0"/>
              <a:t>p</a:t>
            </a:r>
            <a:r>
              <a:rPr lang="en-US" altLang="zh-CN" dirty="0"/>
              <a:t> measures by how much the average value of </a:t>
            </a:r>
            <a:r>
              <a:rPr lang="en-US" altLang="zh-CN" i="1" dirty="0"/>
              <a:t>f</a:t>
            </a:r>
            <a:r>
              <a:rPr lang="en-US" altLang="zh-CN" dirty="0"/>
              <a:t> over small </a:t>
            </a:r>
            <a:r>
              <a:rPr lang="en-US" altLang="zh-CN" dirty="0" smtClean="0"/>
              <a:t>balls </a:t>
            </a:r>
            <a:r>
              <a:rPr lang="en-US" altLang="zh-CN" dirty="0"/>
              <a:t>centered at </a:t>
            </a:r>
            <a:r>
              <a:rPr lang="en-US" altLang="zh-CN" i="1" dirty="0"/>
              <a:t>p</a:t>
            </a:r>
            <a:r>
              <a:rPr lang="en-US" altLang="zh-CN" dirty="0"/>
              <a:t> deviates from </a:t>
            </a:r>
            <a:r>
              <a:rPr lang="en-US" altLang="zh-CN" i="1" dirty="0"/>
              <a:t>f</a:t>
            </a:r>
            <a:r>
              <a:rPr lang="en-US" altLang="zh-CN" dirty="0"/>
              <a:t> (</a:t>
            </a:r>
            <a:r>
              <a:rPr lang="en-US" altLang="zh-CN" i="1" dirty="0"/>
              <a:t>p</a:t>
            </a:r>
            <a:r>
              <a:rPr lang="en-US" altLang="zh-CN" dirty="0"/>
              <a:t>).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427947"/>
            <a:ext cx="3228975" cy="94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752093" y="5777322"/>
                <a:ext cx="582710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𝐻𝑠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093" y="5777322"/>
                <a:ext cx="5827108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58989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5300" y="1371600"/>
            <a:ext cx="8153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Laplace </a:t>
            </a:r>
            <a:r>
              <a:rPr lang="en-US" altLang="zh-CN" dirty="0" smtClean="0"/>
              <a:t>operator on grid data</a:t>
            </a:r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5538" b="-5538"/>
          <a:stretch/>
        </p:blipFill>
        <p:spPr>
          <a:xfrm>
            <a:off x="6010897" y="1447800"/>
            <a:ext cx="2546350" cy="27518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19300"/>
            <a:ext cx="4508211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114800"/>
            <a:ext cx="7525994" cy="21327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8652" y="6131194"/>
            <a:ext cx="7833347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400" kern="0" dirty="0">
                <a:ea typeface="SimSun" panose="02010600030101010101" pitchFamily="2" charset="-122"/>
              </a:rPr>
              <a:t>Differences between </a:t>
            </a:r>
            <a:r>
              <a:rPr lang="en-US" altLang="zh-CN" sz="2400" kern="0" dirty="0" smtClean="0">
                <a:ea typeface="SimSun" panose="02010600030101010101" pitchFamily="2" charset="-122"/>
              </a:rPr>
              <a:t>neighbors along four directions</a:t>
            </a:r>
            <a:endParaRPr lang="en-US" altLang="zh-CN" sz="2400" kern="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48914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5300" y="1371600"/>
            <a:ext cx="8153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Laplace </a:t>
            </a:r>
            <a:r>
              <a:rPr lang="en-US" altLang="zh-CN" dirty="0" smtClean="0"/>
              <a:t>operator on grid data</a:t>
            </a:r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1481" t="21219" r="25925" b="39368"/>
          <a:stretch/>
        </p:blipFill>
        <p:spPr>
          <a:xfrm>
            <a:off x="6629399" y="3775075"/>
            <a:ext cx="1752600" cy="17526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7086599" y="4308475"/>
            <a:ext cx="838200" cy="762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99" y="1225550"/>
            <a:ext cx="1485900" cy="127907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 bwMode="auto">
          <a:xfrm flipH="1">
            <a:off x="6934199" y="4689475"/>
            <a:ext cx="381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>
            <a:off x="7505699" y="4689475"/>
            <a:ext cx="5715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V="1">
            <a:off x="7505699" y="4079875"/>
            <a:ext cx="0" cy="52070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>
            <a:off x="7505699" y="4765675"/>
            <a:ext cx="0" cy="3936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262" y="2687638"/>
            <a:ext cx="3419475" cy="6762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716703" y="2727205"/>
                <a:ext cx="4892045" cy="2804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8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𝑑𝑖𝑣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(∇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</m:sub>
                                </m:sSub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</m:sub>
                                </m:sSub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+1)−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zh-CN" altLang="en-US" sz="2800" i="0">
                                            <a:latin typeface="Cambria Math" panose="02040503050406030204" pitchFamily="18" charset="0"/>
                                          </a:rPr>
                                          <m:t>↓</m:t>
                                        </m:r>
                                      </m:sub>
                                    </m:s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−1)−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8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zh-CN" altLang="en-US" sz="28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80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800"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800"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800"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03" y="2727205"/>
                <a:ext cx="4892045" cy="28049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2962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1534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/>
                  <a:t>Laplace operator on graph data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 smtClean="0"/>
                  <a:t>: a function over nodes in graph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/>
                  <a:t>Gradient w.r.t edge: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grad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)|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SimSun" panose="02010600030101010101" pitchFamily="2" charset="-122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153400" cy="5486400"/>
              </a:xfrm>
              <a:prstGeom prst="rect">
                <a:avLst/>
              </a:prstGeom>
              <a:blipFill>
                <a:blip r:embed="rId3"/>
                <a:stretch>
                  <a:fillRect l="-29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352800"/>
            <a:ext cx="5419433" cy="34158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42900" y="2828327"/>
                <a:ext cx="6959600" cy="1690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lnSpc>
                    <a:spcPct val="13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</a:pPr>
                <a:r>
                  <a:rPr lang="en-US" altLang="zh-CN" sz="2400" dirty="0" smtClean="0">
                    <a:latin typeface="Calibri" pitchFamily="34" charset="0"/>
                  </a:rPr>
                  <a:t>Define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libri" pitchFamily="34" charset="0"/>
                      </a:rPr>
                      <m:t> </m:t>
                    </m:r>
                    <m:r>
                      <a:rPr lang="en-US" altLang="zh-CN" sz="2400" dirty="0">
                        <a:latin typeface="Calibri" pitchFamily="34" charset="0"/>
                      </a:rPr>
                      <m:t>𝐾</m:t>
                    </m:r>
                    <m:r>
                      <a:rPr lang="en-US" altLang="zh-CN" sz="2400" dirty="0">
                        <a:latin typeface="Calibri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Calibri" pitchFamily="34" charset="0"/>
                  </a:rPr>
                  <a:t>as a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libri" pitchFamily="34" charset="0"/>
                      </a:rPr>
                      <m:t>|</m:t>
                    </m:r>
                    <m:r>
                      <a:rPr lang="en-US" altLang="zh-CN" sz="2400">
                        <a:latin typeface="Calibri" pitchFamily="34" charset="0"/>
                      </a:rPr>
                      <m:t>𝑉</m:t>
                    </m:r>
                    <m:r>
                      <a:rPr lang="en-US" altLang="zh-CN" sz="2400">
                        <a:latin typeface="Calibri" pitchFamily="34" charset="0"/>
                      </a:rPr>
                      <m:t>|×|</m:t>
                    </m:r>
                    <m:r>
                      <a:rPr lang="en-US" altLang="zh-CN" sz="2400">
                        <a:latin typeface="Calibri" pitchFamily="34" charset="0"/>
                      </a:rPr>
                      <m:t>𝐸</m:t>
                    </m:r>
                    <m:r>
                      <a:rPr lang="en-US" altLang="zh-CN" sz="2400">
                        <a:latin typeface="Calibri" pitchFamily="34" charset="0"/>
                      </a:rPr>
                      <m:t>| </m:t>
                    </m:r>
                  </m:oMath>
                </a14:m>
                <a:r>
                  <a:rPr lang="en-US" altLang="zh-CN" sz="2400" dirty="0">
                    <a:latin typeface="Calibri" pitchFamily="34" charset="0"/>
                  </a:rPr>
                  <a:t>incidence matrix </a:t>
                </a:r>
              </a:p>
              <a:p>
                <a:pPr marL="742950" lvl="1" indent="-285750" eaLnBrk="0" hangingPunct="0">
                  <a:lnSpc>
                    <a:spcPct val="13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libri" pitchFamily="34" charset="0"/>
                      </a:rPr>
                      <m:t>g</m:t>
                    </m:r>
                    <m:r>
                      <a:rPr lang="en-US" altLang="zh-CN" sz="2400" dirty="0">
                        <a:latin typeface="Calibri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dirty="0">
                            <a:latin typeface="Calibri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libri" pitchFamily="34" charset="0"/>
                          </a:rPr>
                          <m:t>grad</m:t>
                        </m:r>
                        <m:d>
                          <m:dPr>
                            <m:ctrlPr>
                              <a:rPr lang="en-US" altLang="zh-CN" sz="2400" dirty="0">
                                <a:latin typeface="Calibri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dirty="0">
                                <a:latin typeface="Calibri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CN" sz="2400" dirty="0">
                            <a:latin typeface="Calibri" pitchFamily="34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dirty="0">
                            <a:latin typeface="Calibri" pitchFamily="34" charset="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Calibri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zh-CN" sz="2400" dirty="0" smtClean="0">
                  <a:latin typeface="Calibri" pitchFamily="34" charset="0"/>
                </a:endParaRPr>
              </a:p>
              <a:p>
                <a:pPr lvl="1" eaLnBrk="0" hangingPunct="0">
                  <a:lnSpc>
                    <a:spcPct val="13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</a:pPr>
                <a:r>
                  <a:rPr lang="en-US" altLang="zh-CN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libri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dirty="0">
                            <a:latin typeface="Calibri" pitchFamily="34" charset="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latin typeface="Calibri" pitchFamily="34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400" dirty="0">
                            <a:latin typeface="Calibri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sz="2400" dirty="0">
                        <a:latin typeface="Calibri" pitchFamily="34" charset="0"/>
                      </a:rPr>
                      <m:t>𝑓</m:t>
                    </m:r>
                  </m:oMath>
                </a14:m>
                <a:endParaRPr lang="en-US" altLang="zh-CN" sz="2400" dirty="0">
                  <a:latin typeface="Calibri" pitchFamily="34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2828327"/>
                <a:ext cx="6959600" cy="1690271"/>
              </a:xfrm>
              <a:prstGeom prst="rect">
                <a:avLst/>
              </a:prstGeom>
              <a:blipFill>
                <a:blip r:embed="rId5"/>
                <a:stretch>
                  <a:fillRect b="-1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1629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6934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/>
              <a:t>Laplace operator on graph data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Divergence </a:t>
            </a:r>
            <a:r>
              <a:rPr lang="en-US" altLang="zh-CN" dirty="0"/>
              <a:t> </a:t>
            </a:r>
            <a:r>
              <a:rPr lang="en-US" altLang="zh-CN" dirty="0" smtClean="0"/>
              <a:t>at </a:t>
            </a:r>
            <a:r>
              <a:rPr lang="en-US" altLang="zh-CN" dirty="0"/>
              <a:t>a point gives the net outward flux of a vector </a:t>
            </a:r>
            <a:r>
              <a:rPr lang="en-US" altLang="zh-CN" dirty="0" smtClean="0"/>
              <a:t>field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Divergence in graph as the collected flows over edges in a graph</a:t>
            </a:r>
          </a:p>
          <a:p>
            <a:pPr lvl="1"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SimSu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SimSun" panose="02010600030101010101" pitchFamily="2" charset="-122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371600"/>
            <a:ext cx="1784654" cy="15362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906520"/>
            <a:ext cx="6629400" cy="27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2308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46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GNN </a:t>
            </a: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dirty="0" smtClean="0">
                <a:ea typeface="SimSun" panose="02010600030101010101" pitchFamily="2" charset="-122"/>
              </a:rPr>
              <a:t>Spectral </a:t>
            </a:r>
            <a:r>
              <a:rPr lang="en-US" altLang="zh-CN" dirty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erspective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0772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/>
                  <a:t>Laplace operator on graph data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𝑔𝑟𝑎𝑑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))=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/>
                  <a:t> named as a </a:t>
                </a:r>
                <a:r>
                  <a:rPr lang="en-US" altLang="zh-CN" dirty="0"/>
                  <a:t>Laplacian </a:t>
                </a:r>
                <a:r>
                  <a:rPr lang="en-US" altLang="zh-CN" dirty="0" smtClean="0"/>
                  <a:t>matrix of graph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/>
                  <a:t>?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SimSun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SimSun" panose="02010600030101010101" pitchFamily="2" charset="-122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SimSun" panose="02010600030101010101" pitchFamily="2" charset="-122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077200" cy="5486400"/>
              </a:xfrm>
              <a:prstGeom prst="rect">
                <a:avLst/>
              </a:prstGeom>
              <a:blipFill>
                <a:blip r:embed="rId3"/>
                <a:stretch>
                  <a:fillRect l="-3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29000"/>
            <a:ext cx="8708856" cy="241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624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47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0772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Laplace operator on graph data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? YES!</a:t>
                </a: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077200" cy="1219200"/>
              </a:xfrm>
              <a:prstGeom prst="rect">
                <a:avLst/>
              </a:prstGeom>
              <a:blipFill>
                <a:blip r:embed="rId3"/>
                <a:stretch>
                  <a:fillRect l="-302" b="-6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71600"/>
            <a:ext cx="3048000" cy="27717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419100" y="2143583"/>
                <a:ext cx="51816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,....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143583"/>
                <a:ext cx="5181600" cy="1219200"/>
              </a:xfrm>
              <a:prstGeom prst="rect">
                <a:avLst/>
              </a:prstGeom>
              <a:blipFill>
                <a:blip r:embed="rId5"/>
                <a:stretch>
                  <a:fillRect l="-5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066800" y="2716656"/>
                <a:ext cx="2711127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716656"/>
                <a:ext cx="2711127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 bwMode="auto">
              <a:xfrm>
                <a:off x="419100" y="3508288"/>
                <a:ext cx="79248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Examining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, we have: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𝑣𝑣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𝑣𝑢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3508288"/>
                <a:ext cx="7924800" cy="1219200"/>
              </a:xfrm>
              <a:prstGeom prst="rect">
                <a:avLst/>
              </a:prstGeom>
              <a:blipFill>
                <a:blip r:embed="rId7"/>
                <a:stretch>
                  <a:fillRect l="-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4742678"/>
            <a:ext cx="6886768" cy="19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27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48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077200" cy="289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Property of Laplace matrix 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>
                    <a:cs typeface="Calibri" panose="020F0502020204030204" pitchFamily="34" charset="0"/>
                  </a:rPr>
                  <a:t>, </a:t>
                </a:r>
                <a:r>
                  <a:rPr lang="en-US" altLang="zh-CN" dirty="0"/>
                  <a:t>Positive semi-definite </a:t>
                </a:r>
                <a:r>
                  <a:rPr lang="en-US" altLang="zh-CN" dirty="0" smtClean="0"/>
                  <a:t>matrix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>
                    <a:cs typeface="Calibri" panose="020F0502020204030204" pitchFamily="34" charset="0"/>
                  </a:rPr>
                  <a:t>Eigenvalues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</m:oMath>
                </a14:m>
                <a:r>
                  <a:rPr lang="en-US" altLang="zh-CN" dirty="0" smtClean="0">
                    <a:cs typeface="Calibri" panose="020F0502020204030204" pitchFamily="34" charset="0"/>
                  </a:rPr>
                  <a:t> 0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>
                    <a:cs typeface="Calibri" panose="020F0502020204030204" pitchFamily="34" charset="0"/>
                  </a:rPr>
                  <a:t> </a:t>
                </a:r>
                <a:r>
                  <a:rPr lang="en-US" altLang="zh-CN" dirty="0"/>
                  <a:t>Quadratic form of a </a:t>
                </a:r>
                <a:r>
                  <a:rPr lang="en-US" altLang="zh-CN" dirty="0" smtClean="0"/>
                  <a:t>matrix measures the level of smoothing of a graph</a:t>
                </a:r>
                <a:endParaRPr lang="zh-CN" altLang="en-US" dirty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077200" cy="2895600"/>
              </a:xfrm>
              <a:prstGeom prst="rect">
                <a:avLst/>
              </a:prstGeom>
              <a:blipFill>
                <a:blip r:embed="rId3"/>
                <a:stretch>
                  <a:fillRect l="-3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600200" y="3962400"/>
                <a:ext cx="4969374" cy="10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𝐿𝑓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=||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962400"/>
                <a:ext cx="4969374" cy="1038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b="7174"/>
          <a:stretch/>
        </p:blipFill>
        <p:spPr>
          <a:xfrm>
            <a:off x="3657600" y="4918079"/>
            <a:ext cx="4881563" cy="175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573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49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077200" cy="403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Define basis from </a:t>
                </a:r>
                <a:r>
                  <a:rPr lang="en-US" altLang="zh-CN" dirty="0">
                    <a:ea typeface="Calibri" panose="020F0502020204030204" pitchFamily="34" charset="0"/>
                    <a:cs typeface="Calibri" panose="020F0502020204030204" pitchFamily="34" charset="0"/>
                  </a:rPr>
                  <a:t>Laplace matrix</a:t>
                </a: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Quadratic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form</m:t>
                    </m:r>
                    <m:r>
                      <m:rPr>
                        <m:nor/>
                      </m:rPr>
                      <a:rPr lang="en-US" altLang="zh-CN" dirty="0"/>
                      <m:t>  </m:t>
                    </m:r>
                    <m:r>
                      <m:rPr>
                        <m:nor/>
                      </m:rPr>
                      <a:rPr lang="en-US" altLang="zh-CN" dirty="0"/>
                      <m:t>measures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smoothing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of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a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graph</m:t>
                    </m:r>
                  </m:oMath>
                </a14:m>
                <a:endParaRPr lang="en-US" altLang="zh-CN" dirty="0" smtClean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>
                    <a:cs typeface="Calibri" panose="020F0502020204030204" pitchFamily="34" charset="0"/>
                  </a:rPr>
                  <a:t>Basis indicate different levels of smoothing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𝜋𝜇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 smtClean="0">
                    <a:cs typeface="Calibri" panose="020F0502020204030204" pitchFamily="34" charset="0"/>
                  </a:rPr>
                  <a:t>  </a:t>
                </a:r>
                <a:endParaRPr lang="zh-CN" altLang="en-US" dirty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/>
                  <a:t>Solve the following problem</a:t>
                </a:r>
                <a:r>
                  <a:rPr lang="zh-CN" altLang="en-US" dirty="0" smtClean="0"/>
                  <a:t>！</a:t>
                </a:r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077200" cy="4038600"/>
              </a:xfrm>
              <a:prstGeom prst="rect">
                <a:avLst/>
              </a:prstGeom>
              <a:blipFill>
                <a:blip r:embed="rId3"/>
                <a:stretch>
                  <a:fillRect l="-3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676400" y="2286000"/>
                <a:ext cx="4969374" cy="1038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𝐿𝑓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=||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286000"/>
                <a:ext cx="4969374" cy="1038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295400" y="4565282"/>
                <a:ext cx="2734595" cy="693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||=1</m:t>
                          </m:r>
                        </m:lim>
                      </m:limLow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565282"/>
                <a:ext cx="2734595" cy="693138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4800600" y="4584700"/>
                <a:ext cx="3017493" cy="693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584700"/>
                <a:ext cx="3017493" cy="693138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1905000" y="5545473"/>
                <a:ext cx="4671792" cy="695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545473"/>
                <a:ext cx="4671792" cy="695575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38413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F8C11D4-1108-4453-B776-D432A5A7140D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83638" cy="762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Review-</a:t>
            </a:r>
            <a:r>
              <a:rPr lang="en-US" altLang="zh-CN" dirty="0" smtClean="0">
                <a:ea typeface="SimSun" panose="02010600030101010101" pitchFamily="2" charset="-122"/>
              </a:rPr>
              <a:t>--finding new idea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6" name="Picture 8" descr="https://img0.baidu.com/it/u=3411327928,2164568462&amp;fm=253&amp;fmt=auto&amp;app=138&amp;f=JPEG?w=500&amp;h=557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74" y="1864601"/>
            <a:ext cx="720287" cy="80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img0.baidu.com/it/u=192959132,1911923887&amp;fm=253&amp;fmt=auto&amp;app=138&amp;f=JPEG?w=500&amp;h=500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43" y="1826793"/>
            <a:ext cx="781468" cy="7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img1.baidu.com/it/u=3238793312,3632966731&amp;fm=253&amp;fmt=auto&amp;app=138&amp;f=JPEG?w=499&amp;h=336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109" y="1841990"/>
            <a:ext cx="827274" cy="82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72203" y="422108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/>
                <a:cs typeface="+mn-ea"/>
                <a:sym typeface="+mn-lt"/>
              </a:rPr>
              <a:t>深入理解问题：</a:t>
            </a:r>
            <a:endParaRPr lang="en-US" altLang="zh-CN" sz="2800" dirty="0" smtClean="0">
              <a:latin typeface="微软雅黑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7651" y="192521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/>
                <a:cs typeface="+mn-ea"/>
                <a:sym typeface="+mn-lt"/>
              </a:rPr>
              <a:t>掌握更多</a:t>
            </a:r>
            <a:r>
              <a:rPr lang="zh-CN" altLang="en-US" sz="2800" i="1" dirty="0" smtClean="0">
                <a:latin typeface="微软雅黑"/>
                <a:cs typeface="+mn-ea"/>
                <a:sym typeface="+mn-lt"/>
              </a:rPr>
              <a:t>的</a:t>
            </a:r>
            <a:r>
              <a:rPr lang="zh-CN" altLang="en-US" sz="2800" dirty="0" smtClean="0">
                <a:latin typeface="微软雅黑"/>
                <a:cs typeface="+mn-ea"/>
                <a:sym typeface="+mn-lt"/>
              </a:rPr>
              <a:t>方法：</a:t>
            </a:r>
            <a:endParaRPr lang="en-US" altLang="zh-CN" sz="2800" dirty="0" smtClean="0">
              <a:latin typeface="微软雅黑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03" y="3926361"/>
            <a:ext cx="1117141" cy="111267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781800" y="1788746"/>
            <a:ext cx="1967752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C0504D"/>
                </a:solidFill>
                <a:latin typeface="Candara" panose="020E0502030303020204" pitchFamily="34" charset="0"/>
                <a:cs typeface="+mn-ea"/>
                <a:sym typeface="+mn-lt"/>
              </a:rPr>
              <a:t>关注其他领域的方法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6781800" y="4065877"/>
            <a:ext cx="1950075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C0504D"/>
                </a:solidFill>
                <a:latin typeface="Candara" panose="020E0502030303020204" pitchFamily="34" charset="0"/>
                <a:cs typeface="+mn-ea"/>
                <a:sym typeface="+mn-lt"/>
              </a:rPr>
              <a:t>对该领域全面调研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796171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50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077200" cy="403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Define basis from </a:t>
                </a:r>
                <a:r>
                  <a:rPr lang="en-US" altLang="zh-CN" dirty="0">
                    <a:ea typeface="Calibri" panose="020F0502020204030204" pitchFamily="34" charset="0"/>
                    <a:cs typeface="Calibri" panose="020F0502020204030204" pitchFamily="34" charset="0"/>
                  </a:rPr>
                  <a:t>Laplace matrix</a:t>
                </a: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 smtClean="0">
                    <a:cs typeface="Calibri" panose="020F0502020204030204" pitchFamily="34" charset="0"/>
                  </a:rPr>
                  <a:t> are the eigenvectors of the matrix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endParaRPr lang="en-US" altLang="zh-CN" dirty="0" smtClean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dirty="0" smtClean="0">
                    <a:cs typeface="Calibri" panose="020F0502020204030204" pitchFamily="34" charset="0"/>
                  </a:rPr>
                  <a:t> indicates different level of smoothing,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 smtClean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/>
                  <a:t>Capturing </a:t>
                </a:r>
                <a:r>
                  <a:rPr lang="en-US" altLang="zh-CN" dirty="0"/>
                  <a:t>graph </a:t>
                </a:r>
                <a:r>
                  <a:rPr lang="en-US" altLang="zh-CN" dirty="0" smtClean="0"/>
                  <a:t>structure: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A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/>
                  <a:t>Orthogonal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/>
                  <a:t>Easy calculation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cs typeface="Calibri" panose="020F0502020204030204" pitchFamily="34" charset="0"/>
                  </a:rPr>
                  <a:t>Fourier transformation on graph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077200" cy="4038600"/>
              </a:xfrm>
              <a:prstGeom prst="rect">
                <a:avLst/>
              </a:prstGeom>
              <a:blipFill>
                <a:blip r:embed="rId3"/>
                <a:stretch>
                  <a:fillRect l="-302" b="-34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257800"/>
            <a:ext cx="2213113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5200650"/>
            <a:ext cx="1985341" cy="971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400550"/>
            <a:ext cx="2362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079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51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077200" cy="403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Normalized graph Laplace matrix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Nodes with high degree make too much contribution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altLang="zh-CN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altLang="zh-CN" dirty="0" smtClean="0"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altLang="zh-CN" dirty="0" smtClean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1/2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altLang="zh-CN" dirty="0" smtClean="0"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1/2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altLang="zh-CN" dirty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077200" cy="4038600"/>
              </a:xfrm>
              <a:prstGeom prst="rect">
                <a:avLst/>
              </a:prstGeom>
              <a:blipFill>
                <a:blip r:embed="rId3"/>
                <a:stretch>
                  <a:fillRect l="-3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371600" y="3416101"/>
                <a:ext cx="3835281" cy="88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end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416101"/>
                <a:ext cx="3835281" cy="880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523" y="4273222"/>
            <a:ext cx="1905000" cy="12365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174" y="5638800"/>
            <a:ext cx="1904125" cy="11812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2819" y="4572000"/>
            <a:ext cx="5261581" cy="18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355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52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8077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Convolution on graph</a:t>
            </a:r>
          </a:p>
          <a:p>
            <a:pPr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Define kernel on spectral</a:t>
            </a:r>
          </a:p>
          <a:p>
            <a:pPr lvl="1"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Final formula</a:t>
            </a:r>
          </a:p>
          <a:p>
            <a:pPr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dirty="0"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52600"/>
            <a:ext cx="3633304" cy="76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971800"/>
            <a:ext cx="3733800" cy="15534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5282777"/>
            <a:ext cx="4133850" cy="119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88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53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077200" cy="3505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Convolutional network on graph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Directly consider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 as a learnable parameter:</a:t>
                </a: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/>
                  <a:t>Polynomial </a:t>
                </a:r>
                <a:r>
                  <a:rPr lang="en-US" altLang="zh-CN" dirty="0" smtClean="0"/>
                  <a:t>parametrization: 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Utilize the information of eigenvalues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Localized filters </a:t>
                </a:r>
              </a:p>
              <a:p>
                <a:pPr lvl="2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077200" cy="3505200"/>
              </a:xfrm>
              <a:prstGeom prst="rect">
                <a:avLst/>
              </a:prstGeom>
              <a:blipFill>
                <a:blip r:embed="rId3"/>
                <a:stretch>
                  <a:fillRect l="-302" b="-93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228600" y="6250784"/>
            <a:ext cx="7620000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1600" dirty="0" smtClean="0"/>
              <a:t>Arxiv’13: Spectral </a:t>
            </a:r>
            <a:r>
              <a:rPr lang="en-US" altLang="zh-CN" sz="1600" dirty="0"/>
              <a:t>networks and locally connected networks on graphs</a:t>
            </a:r>
            <a:r>
              <a:rPr lang="en-US" altLang="zh-CN" sz="1600" dirty="0" smtClean="0"/>
              <a:t>. </a:t>
            </a:r>
            <a:endParaRPr lang="en-US" altLang="zh-CN" sz="16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874048"/>
            <a:ext cx="2286000" cy="5003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2171439"/>
            <a:ext cx="6172200" cy="7001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5006255"/>
            <a:ext cx="2594750" cy="10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0889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54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077200" cy="3505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Convolutional network on graph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Avoiding the calculation over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Utilizing </a:t>
                </a:r>
                <a:r>
                  <a:rPr lang="en-US" altLang="zh-CN" dirty="0" err="1"/>
                  <a:t>Chebyshev</a:t>
                </a:r>
                <a:r>
                  <a:rPr lang="en-US" altLang="zh-CN" dirty="0"/>
                  <a:t> polynomial of order </a:t>
                </a:r>
                <a:r>
                  <a:rPr lang="en-US" altLang="zh-CN" dirty="0" smtClean="0"/>
                  <a:t>k</a:t>
                </a:r>
              </a:p>
              <a:p>
                <a:pPr lvl="1">
                  <a:lnSpc>
                    <a:spcPct val="130000"/>
                  </a:lnSpc>
                </a:pP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/>
                  <a:t>Fast calculation O(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 smtClean="0"/>
                  <a:t>):</a:t>
                </a: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marL="914400" lvl="2" indent="0">
                  <a:lnSpc>
                    <a:spcPct val="130000"/>
                  </a:lnSpc>
                  <a:buNone/>
                </a:pPr>
                <a:r>
                  <a:rPr lang="en-US" altLang="zh-CN" dirty="0" smtClean="0"/>
                  <a:t> </a:t>
                </a: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077200" cy="3505200"/>
              </a:xfrm>
              <a:prstGeom prst="rect">
                <a:avLst/>
              </a:prstGeom>
              <a:blipFill>
                <a:blip r:embed="rId3"/>
                <a:stretch>
                  <a:fillRect l="-302" b="-153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895600"/>
            <a:ext cx="3187574" cy="990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t="12726" b="14546"/>
          <a:stretch/>
        </p:blipFill>
        <p:spPr>
          <a:xfrm>
            <a:off x="381000" y="3937000"/>
            <a:ext cx="8486775" cy="381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t="11989" b="3800"/>
          <a:stretch/>
        </p:blipFill>
        <p:spPr>
          <a:xfrm>
            <a:off x="5362575" y="3124200"/>
            <a:ext cx="2828925" cy="457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" y="4963682"/>
            <a:ext cx="4885042" cy="101746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/>
          <a:srcRect t="5614" b="18597"/>
          <a:stretch/>
        </p:blipFill>
        <p:spPr>
          <a:xfrm>
            <a:off x="5715000" y="5910442"/>
            <a:ext cx="3352800" cy="4687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000" y="5986032"/>
            <a:ext cx="1981200" cy="49096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55600" y="6477000"/>
            <a:ext cx="922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NIPS’16: Convolutional </a:t>
            </a:r>
            <a:r>
              <a:rPr lang="en-US" altLang="zh-CN" sz="1600" dirty="0"/>
              <a:t>Neural Networks on Graphs with Fast Localized Spectral Filtering</a:t>
            </a:r>
            <a:endParaRPr lang="zh-CN" altLang="en-US" sz="16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400" y="5953125"/>
            <a:ext cx="25812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908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55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0772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GCN: Convolutional +deep neural network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/>
                  <a:t>not limited to the explicit </a:t>
                </a:r>
                <a:r>
                  <a:rPr lang="en-US" altLang="zh-CN" dirty="0" smtClean="0"/>
                  <a:t>parameterization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/>
                  <a:t>Enjoying non-linear deep neural network 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/>
                  <a:t>Let k=2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 smtClean="0"/>
                  <a:t>Suppose we have a feature matrix:</a:t>
                </a:r>
              </a:p>
              <a:p>
                <a:pPr lvl="1">
                  <a:lnSpc>
                    <a:spcPct val="130000"/>
                  </a:lnSpc>
                </a:pP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marL="914400" lvl="2" indent="0">
                  <a:lnSpc>
                    <a:spcPct val="130000"/>
                  </a:lnSpc>
                  <a:buNone/>
                </a:pPr>
                <a:r>
                  <a:rPr lang="en-US" altLang="zh-CN" dirty="0" smtClean="0"/>
                  <a:t> </a:t>
                </a: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077200" cy="5486400"/>
              </a:xfrm>
              <a:prstGeom prst="rect">
                <a:avLst/>
              </a:prstGeom>
              <a:blipFill>
                <a:blip r:embed="rId3"/>
                <a:stretch>
                  <a:fillRect l="-3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7584694" cy="7715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200526"/>
            <a:ext cx="4596384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420643"/>
            <a:ext cx="2667000" cy="696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t="15519"/>
          <a:stretch/>
        </p:blipFill>
        <p:spPr>
          <a:xfrm>
            <a:off x="5410200" y="5580034"/>
            <a:ext cx="1828800" cy="4794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873272" y="5957626"/>
                <a:ext cx="2893036" cy="530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acc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72" y="5957626"/>
                <a:ext cx="2893036" cy="5300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228600" y="6500784"/>
            <a:ext cx="922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ICLR17’: SEMI-SUPERVISED </a:t>
            </a:r>
            <a:r>
              <a:rPr lang="en-US" altLang="zh-CN" sz="1400" dirty="0"/>
              <a:t>CLASSIFICATION WITH GRAPH CONVOLUTIONAL </a:t>
            </a:r>
            <a:r>
              <a:rPr lang="en-US" altLang="zh-CN" sz="1400" dirty="0" smtClean="0"/>
              <a:t>NETWORKS (Citation 2W+)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30880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56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8077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GCN connects spatial and spectral GNN</a:t>
            </a:r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 marL="914400" lvl="2" indent="0">
              <a:lnSpc>
                <a:spcPct val="130000"/>
              </a:lnSpc>
              <a:buNone/>
            </a:pPr>
            <a:r>
              <a:rPr lang="en-US" altLang="zh-CN" dirty="0" smtClean="0"/>
              <a:t> </a:t>
            </a: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1469414" y="1752600"/>
                <a:ext cx="3342838" cy="602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acc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m:rPr>
                          <m:sty m:val="p"/>
                        </m:rPr>
                        <a:rPr lang="zh-CN" altLang="en-US" sz="28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414" y="1752600"/>
                <a:ext cx="3342838" cy="602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/>
          <a:srcRect r="1809"/>
          <a:stretch/>
        </p:blipFill>
        <p:spPr>
          <a:xfrm>
            <a:off x="423580" y="2514600"/>
            <a:ext cx="8339420" cy="1447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4343400"/>
            <a:ext cx="3763465" cy="838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609600" y="5422496"/>
                <a:ext cx="4939750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)|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422496"/>
                <a:ext cx="4939750" cy="8517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57469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 eaLnBrk="1" hangingPunct="1"/>
              <a:t>57</a:t>
            </a:fld>
            <a:endParaRPr lang="en-US" altLang="zh-CN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8077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Summary of GNN from spectral perspective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kern="0" dirty="0">
                <a:ea typeface="SimSun" panose="02010600030101010101" pitchFamily="2" charset="-122"/>
              </a:rPr>
              <a:t>Convolutional network </a:t>
            </a:r>
            <a:r>
              <a:rPr lang="zh-CN" altLang="en-US" dirty="0" smtClean="0"/>
              <a:t> </a:t>
            </a:r>
            <a:r>
              <a:rPr lang="en-US" altLang="zh-CN" dirty="0" smtClean="0"/>
              <a:t>(Why, How, transfer to graph)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Challenge in graph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Spectral --- Fourier Transform (basis is important)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/>
              <a:t>Basis in graph (what we want? Smoothing!)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Define </a:t>
            </a:r>
            <a:r>
              <a:rPr lang="en-US" altLang="zh-CN" dirty="0"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aplace matrix in graph (estimate smoothing)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Basis --- eigenvector of </a:t>
            </a:r>
            <a:r>
              <a:rPr lang="en-US" altLang="zh-CN" dirty="0">
                <a:ea typeface="Calibri" panose="020F0502020204030204" pitchFamily="34" charset="0"/>
                <a:cs typeface="Calibri" panose="020F0502020204030204" pitchFamily="34" charset="0"/>
              </a:rPr>
              <a:t>Laplace matrix </a:t>
            </a: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Different strategies of filtering (efficient!)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GCN --- simplified but deep</a:t>
            </a:r>
            <a:r>
              <a:rPr lang="zh-CN" alt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！</a:t>
            </a: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dirty="0" smtClean="0"/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 marL="914400" lvl="2" indent="0">
              <a:lnSpc>
                <a:spcPct val="130000"/>
              </a:lnSpc>
              <a:buNone/>
            </a:pPr>
            <a:r>
              <a:rPr lang="en-US" altLang="zh-CN" dirty="0" smtClean="0"/>
              <a:t> </a:t>
            </a: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2763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Graph </a:t>
            </a:r>
            <a:r>
              <a:rPr lang="en-US" altLang="zh-CN" dirty="0" smtClean="0">
                <a:ea typeface="SimSun" panose="02010600030101010101" pitchFamily="2" charset="-122"/>
              </a:rPr>
              <a:t>Neural </a:t>
            </a:r>
            <a:r>
              <a:rPr lang="en-US" altLang="zh-CN" dirty="0">
                <a:ea typeface="SimSun" panose="02010600030101010101" pitchFamily="2" charset="-122"/>
              </a:rPr>
              <a:t>N</a:t>
            </a:r>
            <a:r>
              <a:rPr lang="en-US" altLang="zh-CN" dirty="0" smtClean="0">
                <a:ea typeface="SimSun" panose="02010600030101010101" pitchFamily="2" charset="-122"/>
              </a:rPr>
              <a:t>etwork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 smtClean="0">
                <a:ea typeface="SimSun" panose="02010600030101010101" pitchFamily="2" charset="-122"/>
              </a:rPr>
              <a:t>…….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</a:t>
            </a:r>
            <a:r>
              <a:rPr lang="en-US" altLang="zh-CN" dirty="0" smtClean="0">
                <a:ea typeface="SimSun" panose="02010600030101010101" pitchFamily="2" charset="-122"/>
              </a:rPr>
              <a:t>neural </a:t>
            </a:r>
            <a:r>
              <a:rPr lang="en-US" altLang="zh-CN" dirty="0" smtClean="0">
                <a:ea typeface="SimSun" panose="02010600030101010101" pitchFamily="2" charset="-122"/>
              </a:rPr>
              <a:t>network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Three perspectives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Spatial Perspective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Spectral Perspective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Loss Perspective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Applications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Promising </a:t>
            </a:r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4386720" y="4716478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4194694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59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4582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Considering the following objective function: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Optimizing via gradient descent with learning rate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>
                  <a:lnSpc>
                    <a:spcPct val="130000"/>
                  </a:lnSpc>
                </a:pPr>
                <a:endParaRPr lang="en-US" altLang="zh-CN" dirty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marL="914400" lvl="2" indent="0">
                  <a:lnSpc>
                    <a:spcPct val="130000"/>
                  </a:lnSpc>
                  <a:buNone/>
                </a:pPr>
                <a:r>
                  <a:rPr lang="en-US" altLang="zh-CN" dirty="0" smtClean="0"/>
                  <a:t> </a:t>
                </a: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458200" cy="5486400"/>
              </a:xfrm>
              <a:prstGeom prst="rect">
                <a:avLst/>
              </a:prstGeom>
              <a:blipFill>
                <a:blip r:embed="rId3"/>
                <a:stretch>
                  <a:fillRect l="-2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676400"/>
            <a:ext cx="5257800" cy="7754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2057400" y="3771602"/>
                <a:ext cx="4255524" cy="962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num>
                                <m:den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2400" b="1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771602"/>
                <a:ext cx="4255524" cy="9621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1143000" y="5067896"/>
                <a:ext cx="6767943" cy="1409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∂</m:t>
                                        </m:r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∂</m:t>
                                        </m:r>
                                        <m:r>
                                          <a:rPr lang="zh-CN" altLang="en-US" sz="2400" b="1" i="0">
                                            <a:latin typeface="Cambria Math" panose="02040503050406030204" pitchFamily="18" charset="0"/>
                                          </a:rPr>
                                          <m:t>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zh-CN" altLang="en-US" sz="2400" b="1" i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 i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sub>
                            </m:sSub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=2(</m:t>
                            </m:r>
                            <m:sSup>
                              <m:sSupPr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 i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b="1" i="0">
                                <a:latin typeface="Cambria Math" panose="02040503050406030204" pitchFamily="18" charset="0"/>
                              </a:rPr>
                              <m:t>𝐒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)+2</m:t>
                            </m:r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b="1" i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</m:acc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 i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 i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=(1−2</m:t>
                            </m:r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𝑏𝑐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 i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zh-CN" altLang="en-US" sz="2400" b="1" i="0">
                                <a:latin typeface="Cambria Math" panose="02040503050406030204" pitchFamily="18" charset="0"/>
                              </a:rPr>
                              <m:t>𝐒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𝑏𝑐</m:t>
                            </m:r>
                            <m:acc>
                              <m:accPr>
                                <m:chr m:val="̃"/>
                                <m:ctrlP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b="1" i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 i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067896"/>
                <a:ext cx="6767943" cy="1409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8"/>
          <p:cNvSpPr>
            <a:spLocks noChangeArrowheads="1"/>
          </p:cNvSpPr>
          <p:nvPr/>
        </p:nvSpPr>
        <p:spPr bwMode="auto">
          <a:xfrm rot="14690251">
            <a:off x="3494548" y="2411398"/>
            <a:ext cx="433218" cy="251588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2590800" y="276057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Align with original features </a:t>
            </a:r>
            <a:endParaRPr lang="zh-CN" altLang="en-US" dirty="0"/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 rot="14690251">
            <a:off x="5848168" y="2350083"/>
            <a:ext cx="405929" cy="245207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5797550" y="2742400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Smoothing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15395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Graph </a:t>
            </a:r>
            <a:r>
              <a:rPr lang="en-US" altLang="zh-CN" dirty="0" smtClean="0">
                <a:ea typeface="SimSun" panose="02010600030101010101" pitchFamily="2" charset="-122"/>
              </a:rPr>
              <a:t>Neural </a:t>
            </a:r>
            <a:r>
              <a:rPr lang="en-US" altLang="zh-CN" dirty="0">
                <a:ea typeface="SimSun" panose="02010600030101010101" pitchFamily="2" charset="-122"/>
              </a:rPr>
              <a:t>N</a:t>
            </a:r>
            <a:r>
              <a:rPr lang="en-US" altLang="zh-CN" dirty="0" smtClean="0">
                <a:ea typeface="SimSun" panose="02010600030101010101" pitchFamily="2" charset="-122"/>
              </a:rPr>
              <a:t>etwork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data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Classic graph representation learning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neural </a:t>
            </a:r>
            <a:r>
              <a:rPr lang="en-US" altLang="zh-CN" dirty="0" smtClean="0">
                <a:ea typeface="SimSun" panose="02010600030101010101" pitchFamily="2" charset="-122"/>
              </a:rPr>
              <a:t>network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Three perspectives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Applications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Promising </a:t>
            </a:r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4001629" y="4106879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6000672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066800"/>
                <a:ext cx="8458200" cy="548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Considering the following objective function: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=1/(2+2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l-GR" altLang="zh-CN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altLang="zh-CN" dirty="0" smtClean="0"/>
                  <a:t> &amp; </a:t>
                </a:r>
                <a14:m>
                  <m:oMath xmlns:m="http://schemas.openxmlformats.org/officeDocument/2006/math"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b="1" dirty="0" smtClean="0"/>
                  <a:t> , </a:t>
                </a: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lvl="1">
                  <a:lnSpc>
                    <a:spcPct val="130000"/>
                  </a:lnSpc>
                </a:pP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/>
              </a:p>
              <a:p>
                <a:pPr marL="914400" lvl="2" indent="0">
                  <a:lnSpc>
                    <a:spcPct val="130000"/>
                  </a:lnSpc>
                  <a:buNone/>
                </a:pPr>
                <a:r>
                  <a:rPr lang="en-US" altLang="zh-CN" dirty="0" smtClean="0"/>
                  <a:t> </a:t>
                </a: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>
                  <a:lnSpc>
                    <a:spcPct val="130000"/>
                  </a:lnSpc>
                </a:pPr>
                <a:endParaRPr lang="en-US" altLang="zh-CN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30000"/>
                  </a:lnSpc>
                  <a:buNone/>
                </a:pPr>
                <a:endParaRPr lang="en-US" altLang="zh-CN" sz="2400" kern="0" dirty="0" smtClean="0"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066800"/>
                <a:ext cx="8458200" cy="5486400"/>
              </a:xfrm>
              <a:prstGeom prst="rect">
                <a:avLst/>
              </a:prstGeom>
              <a:blipFill>
                <a:blip r:embed="rId3"/>
                <a:stretch>
                  <a:fillRect l="-2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676400"/>
            <a:ext cx="5257800" cy="7754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914400" y="2478397"/>
                <a:ext cx="662940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=(1−2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𝑏𝑐</m:t>
                      </m:r>
                      <m:acc>
                        <m:accPr>
                          <m:chr m:val="̃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acc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78397"/>
                <a:ext cx="6629400" cy="486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3657600"/>
            <a:ext cx="5499100" cy="9642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914400" y="5715000"/>
                <a:ext cx="2409634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acc>
                        <m:accPr>
                          <m:chr m:val="̃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715000"/>
                <a:ext cx="2409634" cy="486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92625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erspective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Considering the following objective function:</a:t>
            </a:r>
          </a:p>
          <a:p>
            <a:pPr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GCN optimizes smoothing </a:t>
            </a:r>
            <a:r>
              <a:rPr lang="en-US" altLang="zh-CN" dirty="0" err="1" smtClean="0">
                <a:ea typeface="Calibri" panose="020F0502020204030204" pitchFamily="34" charset="0"/>
                <a:cs typeface="Calibri" panose="020F0502020204030204" pitchFamily="34" charset="0"/>
              </a:rPr>
              <a:t>regularizer</a:t>
            </a: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Explanation of over-smoothing with more layers:</a:t>
            </a: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ea typeface="Calibri" panose="020F0502020204030204" pitchFamily="34" charset="0"/>
                <a:cs typeface="Calibri" panose="020F0502020204030204" pitchFamily="34" charset="0"/>
              </a:rPr>
              <a:t>Decrease the difference between neighbors</a:t>
            </a: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 smtClean="0"/>
          </a:p>
          <a:p>
            <a:pPr marL="914400" lvl="2" indent="0">
              <a:lnSpc>
                <a:spcPct val="130000"/>
              </a:lnSpc>
              <a:buNone/>
            </a:pPr>
            <a:r>
              <a:rPr lang="en-US" altLang="zh-CN" dirty="0" smtClean="0"/>
              <a:t> </a:t>
            </a: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30000"/>
              </a:lnSpc>
            </a:pPr>
            <a:endParaRPr lang="en-US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en-US" altLang="zh-CN" sz="2400" kern="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76400"/>
            <a:ext cx="5257800" cy="7754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295400" y="2478397"/>
                <a:ext cx="2409634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acc>
                        <m:accPr>
                          <m:chr m:val="̃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478397"/>
                <a:ext cx="2409634" cy="486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11796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Applications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Keeping motivations in mind: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For which data? Relations </a:t>
            </a:r>
            <a:endParaRPr lang="en-US" altLang="zh-CN" i="1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For which task? </a:t>
            </a:r>
            <a:r>
              <a:rPr lang="en-US" altLang="zh-CN" dirty="0" err="1" smtClean="0">
                <a:ea typeface="SimSun" panose="02010600030101010101" pitchFamily="2" charset="-122"/>
              </a:rPr>
              <a:t>Embeddings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Relations:</a:t>
            </a:r>
            <a:endParaRPr lang="en-US" altLang="zh-CN" u="sng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Any data </a:t>
            </a:r>
            <a:r>
              <a:rPr lang="en-US" altLang="zh-CN" dirty="0" smtClean="0">
                <a:ea typeface="SimSun" panose="02010600030101010101" pitchFamily="2" charset="-122"/>
              </a:rPr>
              <a:t>involves relations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SimSun" panose="02010600030101010101" pitchFamily="2" charset="-122"/>
              </a:rPr>
              <a:t>Any data involves </a:t>
            </a:r>
            <a:r>
              <a:rPr lang="en-US" altLang="zh-CN" dirty="0" smtClean="0">
                <a:ea typeface="SimSun" panose="02010600030101010101" pitchFamily="2" charset="-122"/>
              </a:rPr>
              <a:t>features? Construct graph!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ea typeface="SimSun" panose="02010600030101010101" pitchFamily="2" charset="-122"/>
              </a:rPr>
              <a:t>Embeddings</a:t>
            </a:r>
            <a:r>
              <a:rPr lang="en-US" altLang="zh-CN" dirty="0" smtClean="0">
                <a:ea typeface="SimSun" panose="02010600030101010101" pitchFamily="2" charset="-122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Learning representation for each objective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1010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Applications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Recommendation system</a:t>
            </a: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726BAAF-27D8-4174-9705-6C8DD3E2E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729361"/>
              </p:ext>
            </p:extLst>
          </p:nvPr>
        </p:nvGraphicFramePr>
        <p:xfrm>
          <a:off x="6781800" y="2286000"/>
          <a:ext cx="1889072" cy="1298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268">
                  <a:extLst>
                    <a:ext uri="{9D8B030D-6E8A-4147-A177-3AD203B41FA5}">
                      <a16:colId xmlns:a16="http://schemas.microsoft.com/office/drawing/2014/main" val="734159862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1943250054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147705999"/>
                    </a:ext>
                  </a:extLst>
                </a:gridCol>
                <a:gridCol w="472268">
                  <a:extLst>
                    <a:ext uri="{9D8B030D-6E8A-4147-A177-3AD203B41FA5}">
                      <a16:colId xmlns:a16="http://schemas.microsoft.com/office/drawing/2014/main" val="551498525"/>
                    </a:ext>
                  </a:extLst>
                </a:gridCol>
              </a:tblGrid>
              <a:tr h="4392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72550"/>
                  </a:ext>
                </a:extLst>
              </a:tr>
              <a:tr h="429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42404"/>
                  </a:ext>
                </a:extLst>
              </a:tr>
              <a:tr h="429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606867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81200"/>
            <a:ext cx="5334000" cy="25753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20935"/>
          <a:stretch/>
        </p:blipFill>
        <p:spPr>
          <a:xfrm>
            <a:off x="1066800" y="4731572"/>
            <a:ext cx="5667375" cy="6250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419864"/>
            <a:ext cx="3352800" cy="8113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6349728"/>
            <a:ext cx="6581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SIGIR’19: Neural </a:t>
            </a:r>
            <a:r>
              <a:rPr lang="en-US" altLang="zh-CN" dirty="0"/>
              <a:t>Graph Collaborative </a:t>
            </a:r>
            <a:r>
              <a:rPr lang="en-US" altLang="zh-CN" dirty="0" smtClean="0"/>
              <a:t>Filtering (citation 2100+)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33721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Applications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40386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ea typeface="SimSun" panose="02010600030101010101" pitchFamily="2" charset="-122"/>
              </a:rPr>
              <a:t>Language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Create knowledge graph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 smtClean="0">
                <a:ea typeface="SimSun" panose="02010600030101010101" pitchFamily="2" charset="-122"/>
              </a:rPr>
              <a:t>from text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Capturing high-order relations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Knowledge graph </a:t>
            </a:r>
            <a:r>
              <a:rPr lang="en-US" altLang="zh-CN" dirty="0" err="1" smtClean="0">
                <a:ea typeface="SimSun" panose="02010600030101010101" pitchFamily="2" charset="-122"/>
              </a:rPr>
              <a:t>embeddings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9870" y="6368702"/>
            <a:ext cx="4448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26776"/>
            <a:ext cx="4343400" cy="22994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627566"/>
            <a:ext cx="3619500" cy="29061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9870" y="6450904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Knowledge graph embedding: A survey of approaches and applications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16433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Applications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3429000" cy="5105400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Computer vision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Capturing relations in image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Depicts an image via a graph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</a:t>
            </a:r>
            <a:r>
              <a:rPr lang="en-US" altLang="zh-CN" dirty="0" err="1" smtClean="0">
                <a:ea typeface="SimSun" panose="02010600030101010101" pitchFamily="2" charset="-122"/>
              </a:rPr>
              <a:t>embeddings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" y="6430916"/>
            <a:ext cx="6429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CVPR’17: </a:t>
            </a:r>
            <a:r>
              <a:rPr lang="en-US" altLang="zh-CN" sz="1600" dirty="0"/>
              <a:t>Detecting visual relationships with deep relational networks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292289"/>
            <a:ext cx="4876800" cy="50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4043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Applications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199"/>
            <a:ext cx="37338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/>
              <a:t>Anomaly </a:t>
            </a:r>
            <a:r>
              <a:rPr lang="en-US" altLang="zh-CN" dirty="0" smtClean="0"/>
              <a:t>Detection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Discovering the relations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Construct a graph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Learning </a:t>
            </a:r>
            <a:r>
              <a:rPr lang="en-US" altLang="zh-CN" dirty="0" err="1" smtClean="0"/>
              <a:t>embeddings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Forecasting via estimating deviation scores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6550" y="6235125"/>
            <a:ext cx="8324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Drug discover today 21</a:t>
            </a:r>
            <a:r>
              <a:rPr lang="en-US" altLang="zh-CN" sz="1600" dirty="0"/>
              <a:t>: A compact review of molecular property prediction with graph neural networks</a:t>
            </a:r>
            <a:endParaRPr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1981200"/>
            <a:ext cx="5682708" cy="39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6836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Graph </a:t>
            </a:r>
            <a:r>
              <a:rPr lang="en-US" altLang="zh-CN" dirty="0" smtClean="0">
                <a:ea typeface="SimSun" panose="02010600030101010101" pitchFamily="2" charset="-122"/>
              </a:rPr>
              <a:t>Neural </a:t>
            </a:r>
            <a:r>
              <a:rPr lang="en-US" altLang="zh-CN" dirty="0">
                <a:ea typeface="SimSun" panose="02010600030101010101" pitchFamily="2" charset="-122"/>
              </a:rPr>
              <a:t>N</a:t>
            </a:r>
            <a:r>
              <a:rPr lang="en-US" altLang="zh-CN" dirty="0" smtClean="0">
                <a:ea typeface="SimSun" panose="02010600030101010101" pitchFamily="2" charset="-122"/>
              </a:rPr>
              <a:t>etwork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81100"/>
            <a:ext cx="8382000" cy="5105400"/>
          </a:xfrm>
          <a:noFill/>
        </p:spPr>
        <p:txBody>
          <a:bodyPr lIns="92075" tIns="46038" rIns="92075" bIns="46038"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 smtClean="0">
                <a:ea typeface="SimSun" panose="02010600030101010101" pitchFamily="2" charset="-122"/>
              </a:rPr>
              <a:t>…….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</a:t>
            </a:r>
            <a:r>
              <a:rPr lang="en-US" altLang="zh-CN" dirty="0" smtClean="0">
                <a:ea typeface="SimSun" panose="02010600030101010101" pitchFamily="2" charset="-122"/>
              </a:rPr>
              <a:t>neural </a:t>
            </a:r>
            <a:r>
              <a:rPr lang="en-US" altLang="zh-CN" dirty="0" smtClean="0">
                <a:ea typeface="SimSun" panose="02010600030101010101" pitchFamily="2" charset="-122"/>
              </a:rPr>
              <a:t>network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Three perspectives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Spatial Perspective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Spectral Perspective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Loss Perspective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Applications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Promising </a:t>
            </a:r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4147679" y="5989621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393250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199"/>
            <a:ext cx="83058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GNN for complex graph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 smtClean="0">
                <a:ea typeface="SimSun" panose="02010600030101010101" pitchFamily="2" charset="-122"/>
              </a:rPr>
              <a:t>Heterophily</a:t>
            </a:r>
            <a:r>
              <a:rPr lang="en-US" altLang="zh-CN" dirty="0" smtClean="0">
                <a:ea typeface="SimSun" panose="02010600030101010101" pitchFamily="2" charset="-122"/>
              </a:rPr>
              <a:t> graph?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ea typeface="SimSun" panose="02010600030101010101" pitchFamily="2" charset="-122"/>
              </a:rPr>
              <a:t>Neighbors can be different</a:t>
            </a:r>
            <a:r>
              <a:rPr lang="zh-CN" altLang="en-US" b="1" dirty="0" smtClean="0">
                <a:ea typeface="SimSun" panose="02010600030101010101" pitchFamily="2" charset="-122"/>
              </a:rPr>
              <a:t>！</a:t>
            </a:r>
            <a:endParaRPr lang="en-US" altLang="zh-CN" b="1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14600"/>
            <a:ext cx="7924800" cy="32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9797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69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199"/>
            <a:ext cx="83058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GNN for complex graph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signed graph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Edge=-1 suggests quite dissimilar notes</a:t>
            </a: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b="1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90800"/>
            <a:ext cx="6477000" cy="314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717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Motivations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228600" y="1295400"/>
                <a:ext cx="8610600" cy="5352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kern="0" dirty="0" smtClean="0"/>
                  <a:t>Weaknesses of classic methods</a:t>
                </a:r>
                <a:endParaRPr lang="en-US" altLang="zh-CN" kern="0" dirty="0" smtClean="0"/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Node features have not been encoded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Graph structure have not been explicitly utilized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Completely unsupervised manner </a:t>
                </a:r>
              </a:p>
              <a:p>
                <a:pPr lvl="2" eaLnBrk="1" hangingPunct="1">
                  <a:lnSpc>
                    <a:spcPct val="130000"/>
                  </a:lnSpc>
                </a:pPr>
                <a:r>
                  <a:rPr lang="en-US" altLang="zh-CN" sz="2000" kern="0" dirty="0" smtClean="0"/>
                  <a:t>Labels, if available, can not be utilized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Desirable model: a “neural-network-style” model that explicitly encode features and graph structure 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kern="0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)−&gt;</m:t>
                    </m:r>
                    <m:r>
                      <a:rPr lang="en-US" altLang="zh-CN" sz="2400" b="0" i="1" kern="0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kern="0" dirty="0" smtClean="0"/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295400"/>
                <a:ext cx="8610600" cy="5352919"/>
              </a:xfrm>
              <a:prstGeom prst="rect">
                <a:avLst/>
              </a:prstGeom>
              <a:blipFill>
                <a:blip r:embed="rId3"/>
                <a:stretch>
                  <a:fillRect l="-3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46967"/>
            <a:ext cx="1790700" cy="12300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40" y="5226983"/>
            <a:ext cx="1108110" cy="1270000"/>
          </a:xfrm>
          <a:prstGeom prst="rect">
            <a:avLst/>
          </a:prstGeom>
        </p:spPr>
      </p:pic>
      <p:sp>
        <p:nvSpPr>
          <p:cNvPr id="4" name="十字形 3"/>
          <p:cNvSpPr/>
          <p:nvPr/>
        </p:nvSpPr>
        <p:spPr bwMode="auto">
          <a:xfrm>
            <a:off x="2781300" y="5638800"/>
            <a:ext cx="342900" cy="342900"/>
          </a:xfrm>
          <a:prstGeom prst="plus">
            <a:avLst>
              <a:gd name="adj" fmla="val 44048"/>
            </a:avLst>
          </a:prstGeom>
          <a:solidFill>
            <a:srgbClr val="0D5AD7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" name="下箭头 5"/>
          <p:cNvSpPr/>
          <p:nvPr/>
        </p:nvSpPr>
        <p:spPr bwMode="auto">
          <a:xfrm rot="16200000">
            <a:off x="5191090" y="5543550"/>
            <a:ext cx="228600" cy="5334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0D5AD7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121" y="5543643"/>
            <a:ext cx="2227279" cy="62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788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70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199"/>
            <a:ext cx="77724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GNN for complex graph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Heterogeneous graph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Resigning GNNs for handling different types of nodes and edges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b="1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19400"/>
            <a:ext cx="4572000" cy="27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3812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71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199"/>
            <a:ext cx="8458200" cy="5562601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GNN for complex graph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Temporal graph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Modeling both temporal patterns and graphic patterns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b="1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14600"/>
            <a:ext cx="5410200" cy="30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4833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72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199"/>
            <a:ext cx="83058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Robust GNN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The graph structure is not accurate!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Graph structure learning for refining graph. 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590800"/>
            <a:ext cx="8001000" cy="3160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7850" y="6410323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NIPS23: </a:t>
            </a:r>
            <a:r>
              <a:rPr lang="en-US" altLang="zh-CN" sz="1600" dirty="0" err="1" smtClean="0"/>
              <a:t>OpenGSL</a:t>
            </a:r>
            <a:r>
              <a:rPr lang="en-US" altLang="zh-CN" sz="1600" dirty="0"/>
              <a:t>: A Comprehensive Benchmark for Graph Structure Learning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608582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73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199"/>
            <a:ext cx="83058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Robust GNN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Distribution shift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DRO, invariant learning, causal inference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 smtClean="0">
                <a:ea typeface="SimSun" panose="02010600030101010101" pitchFamily="2" charset="-122"/>
              </a:rPr>
              <a:t>Indentifying</a:t>
            </a:r>
            <a:r>
              <a:rPr lang="en-US" altLang="zh-CN" dirty="0" smtClean="0">
                <a:ea typeface="SimSun" panose="02010600030101010101" pitchFamily="2" charset="-122"/>
              </a:rPr>
              <a:t> important motifs (explanation)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7543800" cy="20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6837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74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199"/>
            <a:ext cx="83058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Robust GNN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Attacks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Developing different types of attacks and defending accordingly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24000"/>
            <a:ext cx="4800600" cy="41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388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75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52537"/>
            <a:ext cx="83058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GNN theories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Expressive ability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Connecting GNN with WL test</a:t>
            </a:r>
          </a:p>
          <a:p>
            <a:pPr lvl="2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400" y="6174065"/>
            <a:ext cx="7156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ICLR’19: How </a:t>
            </a:r>
            <a:r>
              <a:rPr lang="en-US" altLang="zh-CN" dirty="0"/>
              <a:t>powerful are graph neural networks</a:t>
            </a:r>
            <a:r>
              <a:rPr lang="en-US" altLang="zh-CN" dirty="0" smtClean="0"/>
              <a:t>? (Citation 5800+)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67000"/>
            <a:ext cx="7848600" cy="1841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107642"/>
            <a:ext cx="62007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308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76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52537"/>
            <a:ext cx="83058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GNN theories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Over-smoothing</a:t>
            </a: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Over-squashing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bottleneck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735580"/>
            <a:ext cx="5638800" cy="1728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798" y="4800600"/>
            <a:ext cx="5683728" cy="1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949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77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Directions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52537"/>
            <a:ext cx="8305800" cy="4962525"/>
          </a:xfrm>
          <a:noFill/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Transformer in graph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Position encoding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Efficiency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a typeface="SimSun" panose="02010600030101010101" pitchFamily="2" charset="-122"/>
              </a:rPr>
              <a:t>Combined with GNN</a:t>
            </a:r>
            <a:endParaRPr lang="en-US" altLang="zh-CN" dirty="0">
              <a:ea typeface="SimSun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ea typeface="SimSun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37124"/>
            <a:ext cx="4800600" cy="12371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05200"/>
            <a:ext cx="4495800" cy="30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66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6" name="Picture 8" descr="11 Question and Answer Software to Build your Q&amp;A Web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45" y="1770898"/>
            <a:ext cx="3293996" cy="234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830945" y="4303612"/>
            <a:ext cx="42112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dirty="0">
                <a:latin typeface="Algerian" panose="04020705040A02060702" pitchFamily="82" charset="0"/>
              </a:rPr>
              <a:t>Thank you!</a:t>
            </a:r>
            <a:endParaRPr lang="zh-CN" altLang="en-US" sz="4500" dirty="0">
              <a:latin typeface="Algerian" panose="04020705040A02060702" pitchFamily="82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mtClean="0"/>
              <a:pPr algn="r">
                <a:spcBef>
                  <a:spcPts val="0"/>
                </a:spcBef>
                <a:spcAft>
                  <a:spcPts val="0"/>
                </a:spcAft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78469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8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Motivations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6536703" y="1173088"/>
                <a:ext cx="2473947" cy="652486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0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 kern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kern="0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 kern="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 kern="0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800" i="1" kern="0" dirty="0">
                          <a:latin typeface="Cambria Math" panose="02040503050406030204" pitchFamily="18" charset="0"/>
                        </a:rPr>
                        <m:t>)−&gt;</m:t>
                      </m:r>
                      <m:r>
                        <a:rPr lang="en-US" altLang="zh-CN" sz="2800" i="1" kern="0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800" i="1" kern="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800" kern="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703" y="1173088"/>
                <a:ext cx="2473947" cy="652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 bwMode="auto">
              <a:xfrm>
                <a:off x="266700" y="1330873"/>
                <a:ext cx="8610600" cy="5352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kern="0" dirty="0" smtClean="0"/>
                  <a:t>Challenges:</a:t>
                </a:r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kern="0" dirty="0" smtClean="0"/>
                  <a:t>The </a:t>
                </a:r>
                <a:r>
                  <a:rPr lang="en-US" altLang="zh-CN" sz="2400" b="1" kern="0" dirty="0" smtClean="0"/>
                  <a:t>sparsity</a:t>
                </a:r>
                <a:r>
                  <a:rPr lang="en-US" altLang="zh-CN" sz="2400" kern="0" dirty="0" smtClean="0"/>
                  <a:t> and </a:t>
                </a:r>
                <a:r>
                  <a:rPr lang="en-US" altLang="zh-CN" sz="2400" b="1" kern="0" dirty="0" smtClean="0"/>
                  <a:t>large-scale</a:t>
                </a:r>
                <a:r>
                  <a:rPr lang="en-US" altLang="zh-CN" sz="2400" kern="0" dirty="0" smtClean="0"/>
                  <a:t> of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400" kern="0" dirty="0"/>
              </a:p>
              <a:p>
                <a:pPr lvl="1" eaLnBrk="1" hangingPunct="1">
                  <a:lnSpc>
                    <a:spcPct val="130000"/>
                  </a:lnSpc>
                </a:pPr>
                <a:r>
                  <a:rPr lang="en-US" altLang="zh-CN" sz="2400" b="1" dirty="0"/>
                  <a:t>Permutation </a:t>
                </a:r>
                <a:r>
                  <a:rPr lang="en-US" altLang="zh-CN" sz="2400" b="1" dirty="0" smtClean="0"/>
                  <a:t>Invariance</a:t>
                </a:r>
                <a:r>
                  <a:rPr lang="en-US" altLang="zh-CN" sz="2400" dirty="0"/>
                  <a:t>: the representation </a:t>
                </a:r>
                <a:r>
                  <a:rPr lang="en-US" altLang="zh-CN" sz="2400" dirty="0" smtClean="0"/>
                  <a:t>should </a:t>
                </a:r>
                <a:r>
                  <a:rPr lang="en-US" altLang="zh-CN" sz="2400" dirty="0"/>
                  <a:t>not change when the order of nodes or vertices is permuted</a:t>
                </a:r>
                <a:r>
                  <a:rPr lang="en-US" altLang="zh-CN" sz="2400" dirty="0" smtClean="0"/>
                  <a:t>.</a:t>
                </a:r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dirty="0" smtClean="0"/>
              </a:p>
              <a:p>
                <a:pPr lvl="2" eaLnBrk="1" hangingPunct="1">
                  <a:lnSpc>
                    <a:spcPct val="130000"/>
                  </a:lnSpc>
                </a:pPr>
                <a:endParaRPr lang="en-US" altLang="zh-CN" sz="2000" dirty="0" smtClean="0"/>
              </a:p>
              <a:p>
                <a:pPr lvl="2" eaLnBrk="1" hangingPunct="1">
                  <a:lnSpc>
                    <a:spcPct val="130000"/>
                  </a:lnSpc>
                </a:pPr>
                <a:r>
                  <a:rPr lang="en-US" altLang="zh-CN" sz="2000" dirty="0" smtClean="0"/>
                  <a:t>Conventional </a:t>
                </a:r>
                <a:r>
                  <a:rPr lang="en-US" altLang="zh-CN" sz="2000" dirty="0"/>
                  <a:t>neural network does not meet </a:t>
                </a:r>
                <a:r>
                  <a:rPr lang="en-US" altLang="zh-CN" sz="2000" dirty="0" smtClean="0"/>
                  <a:t>permutation invariance. </a:t>
                </a:r>
                <a:endParaRPr lang="en-US" altLang="zh-CN" sz="2000" dirty="0"/>
              </a:p>
              <a:p>
                <a:pPr lvl="1" eaLnBrk="1" hangingPunct="1">
                  <a:lnSpc>
                    <a:spcPct val="130000"/>
                  </a:lnSpc>
                </a:pPr>
                <a:endParaRPr lang="en-US" altLang="zh-CN" sz="2400" kern="0" dirty="0"/>
              </a:p>
              <a:p>
                <a:pPr marL="457200" lvl="1" indent="0" eaLnBrk="1" hangingPunct="1">
                  <a:lnSpc>
                    <a:spcPct val="130000"/>
                  </a:lnSpc>
                  <a:buNone/>
                </a:pPr>
                <a:endParaRPr lang="en-US" altLang="zh-CN" sz="2400" kern="0" dirty="0" smtClean="0"/>
              </a:p>
              <a:p>
                <a:pPr marL="457200" lvl="1" indent="0" eaLnBrk="1" hangingPunct="1">
                  <a:lnSpc>
                    <a:spcPct val="130000"/>
                  </a:lnSpc>
                  <a:buNone/>
                </a:pPr>
                <a:endParaRPr lang="en-US" altLang="zh-CN" sz="2400" dirty="0" smtClean="0"/>
              </a:p>
            </p:txBody>
          </p:sp>
        </mc:Choice>
        <mc:Fallback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" y="1330873"/>
                <a:ext cx="8610600" cy="5352919"/>
              </a:xfrm>
              <a:prstGeom prst="rect">
                <a:avLst/>
              </a:prstGeom>
              <a:blipFill>
                <a:blip r:embed="rId4"/>
                <a:stretch>
                  <a:fillRect l="-3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733800"/>
            <a:ext cx="324319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5049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60B9604-A89F-4FA9-917D-0FCA462F7959}" type="slidenum">
              <a:rPr lang="en-US" altLang="zh-CN" sz="1400" b="1">
                <a:latin typeface="Calibri" panose="020F0502020204030204" pitchFamily="34" charset="0"/>
                <a:ea typeface="SimSun" panose="02010600030101010101" pitchFamily="2" charset="-122"/>
              </a:rPr>
              <a:pPr algn="r" eaLnBrk="1" hangingPunct="1"/>
              <a:t>9</a:t>
            </a:fld>
            <a:endParaRPr lang="en-US" altLang="zh-CN" sz="14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Motivations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2400" kern="0" dirty="0" smtClean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66700" y="1330873"/>
            <a:ext cx="8610600" cy="535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err="1" smtClean="0"/>
              <a:t>Homophily</a:t>
            </a:r>
            <a:r>
              <a:rPr lang="en-US" altLang="zh-CN" dirty="0" smtClean="0"/>
              <a:t> (</a:t>
            </a:r>
            <a:r>
              <a:rPr lang="zh-CN" altLang="en-US" dirty="0" smtClean="0"/>
              <a:t>同质性</a:t>
            </a:r>
            <a:r>
              <a:rPr lang="en-US" altLang="zh-CN" dirty="0" smtClean="0"/>
              <a:t>) assumption</a:t>
            </a:r>
            <a:r>
              <a:rPr lang="en-US" altLang="zh-CN" kern="0" dirty="0" smtClean="0"/>
              <a:t>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kern="0" dirty="0" smtClean="0"/>
              <a:t>Nodes </a:t>
            </a:r>
            <a:r>
              <a:rPr lang="en-US" altLang="zh-CN" sz="2400" kern="0" dirty="0"/>
              <a:t>with similar attributes or features are more likely to be connected or have edges between them.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kern="0" dirty="0" smtClean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117007"/>
            <a:ext cx="5753100" cy="365388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77000" y="3733800"/>
            <a:ext cx="213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similarity with the graph distance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408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676cf8-5474-48b8-bb4a-a15cc4c0c0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61A6E9D10E801C439BD093929598313C" ma:contentTypeVersion="16" ma:contentTypeDescription="新建文档。" ma:contentTypeScope="" ma:versionID="c037d8c3dd845380f03e90166be1ed70">
  <xsd:schema xmlns:xsd="http://www.w3.org/2001/XMLSchema" xmlns:xs="http://www.w3.org/2001/XMLSchema" xmlns:p="http://schemas.microsoft.com/office/2006/metadata/properties" xmlns:ns3="06676cf8-5474-48b8-bb4a-a15cc4c0c08c" xmlns:ns4="69f163d1-7d64-4a05-b9e8-089f76d67166" targetNamespace="http://schemas.microsoft.com/office/2006/metadata/properties" ma:root="true" ma:fieldsID="5c91886e76f4988de74ab80fd96c9381" ns3:_="" ns4:_="">
    <xsd:import namespace="06676cf8-5474-48b8-bb4a-a15cc4c0c08c"/>
    <xsd:import namespace="69f163d1-7d64-4a05-b9e8-089f76d6716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76cf8-5474-48b8-bb4a-a15cc4c0c0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163d1-7d64-4a05-b9e8-089f76d671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共享提示哈希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7D5933-0A1D-47E0-9C7B-4BA6058BD171}">
  <ds:schemaRefs>
    <ds:schemaRef ds:uri="http://purl.org/dc/elements/1.1/"/>
    <ds:schemaRef ds:uri="http://schemas.microsoft.com/office/2006/metadata/properties"/>
    <ds:schemaRef ds:uri="http://www.w3.org/XML/1998/namespace"/>
    <ds:schemaRef ds:uri="06676cf8-5474-48b8-bb4a-a15cc4c0c08c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9f163d1-7d64-4a05-b9e8-089f76d6716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1756ED0-69EF-4022-9C9F-5BCF45F098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5D813-B093-49E6-8910-C91411B4D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676cf8-5474-48b8-bb4a-a15cc4c0c08c"/>
    <ds:schemaRef ds:uri="69f163d1-7d64-4a05-b9e8-089f76d671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27757</TotalTime>
  <Words>3584</Words>
  <Application>Microsoft Office PowerPoint</Application>
  <PresentationFormat>全屏显示(4:3)</PresentationFormat>
  <Paragraphs>1199</Paragraphs>
  <Slides>78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1" baseType="lpstr">
      <vt:lpstr>宋体</vt:lpstr>
      <vt:lpstr>宋体</vt:lpstr>
      <vt:lpstr>微软雅黑</vt:lpstr>
      <vt:lpstr>Algerian</vt:lpstr>
      <vt:lpstr>Arial</vt:lpstr>
      <vt:lpstr>Berlin Sans FB Demi</vt:lpstr>
      <vt:lpstr>Calibri</vt:lpstr>
      <vt:lpstr>Cambria Math</vt:lpstr>
      <vt:lpstr>Candara</vt:lpstr>
      <vt:lpstr>Tahoma</vt:lpstr>
      <vt:lpstr>Times New Roman</vt:lpstr>
      <vt:lpstr>Wingdings</vt:lpstr>
      <vt:lpstr>Blends</vt:lpstr>
      <vt:lpstr>Data Mining:  Advanced Techniques      Graph Mining: part 2</vt:lpstr>
      <vt:lpstr>PowerPoint 演示文稿</vt:lpstr>
      <vt:lpstr>Review---Matrix factorization</vt:lpstr>
      <vt:lpstr>Review---Random walk</vt:lpstr>
      <vt:lpstr>Review---finding new idea</vt:lpstr>
      <vt:lpstr>Graph Neural Network</vt:lpstr>
      <vt:lpstr>Motivations</vt:lpstr>
      <vt:lpstr>Motivations</vt:lpstr>
      <vt:lpstr>Motivations</vt:lpstr>
      <vt:lpstr>Motivations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GNN from Spatial Perspective</vt:lpstr>
      <vt:lpstr>Graph Neural Network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GNN from Spectral Perspective</vt:lpstr>
      <vt:lpstr>Graph Neural Network</vt:lpstr>
      <vt:lpstr>GNN from Loss Perspective</vt:lpstr>
      <vt:lpstr>GNN from Loss Perspective</vt:lpstr>
      <vt:lpstr>GNN from Loss Perspective</vt:lpstr>
      <vt:lpstr>Applications</vt:lpstr>
      <vt:lpstr>Applications</vt:lpstr>
      <vt:lpstr>Applications</vt:lpstr>
      <vt:lpstr>Applications</vt:lpstr>
      <vt:lpstr>Applications</vt:lpstr>
      <vt:lpstr>Graph Neural Network</vt:lpstr>
      <vt:lpstr>Directions</vt:lpstr>
      <vt:lpstr>Directions</vt:lpstr>
      <vt:lpstr>Directions</vt:lpstr>
      <vt:lpstr>Directions</vt:lpstr>
      <vt:lpstr>Directions</vt:lpstr>
      <vt:lpstr>Directions</vt:lpstr>
      <vt:lpstr>Directions</vt:lpstr>
      <vt:lpstr>Directions</vt:lpstr>
      <vt:lpstr>Directions</vt:lpstr>
      <vt:lpstr>Directions</vt:lpstr>
      <vt:lpstr>PowerPoint 演示文稿</vt:lpstr>
    </vt:vector>
  </TitlesOfParts>
  <Company>S.F.U.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7class</dc:title>
  <dc:creator>Jiawei Han</dc:creator>
  <cp:lastModifiedBy>sleepyhunt</cp:lastModifiedBy>
  <cp:revision>1174</cp:revision>
  <cp:lastPrinted>2012-11-04T04:01:56Z</cp:lastPrinted>
  <dcterms:created xsi:type="dcterms:W3CDTF">1998-06-19T04:38:52Z</dcterms:created>
  <dcterms:modified xsi:type="dcterms:W3CDTF">2023-11-01T00:33:25Z</dcterms:modified>
  <cp:category>data mining book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0x01010061A6E9D10E801C439BD093929598313C</vt:lpwstr>
  </property>
</Properties>
</file>